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  <p:sldMasterId id="2147483667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0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Introduce current range f </a:t>
            </a:r>
            <a:endParaRPr/>
          </a:p>
        </p:txBody>
      </p:sp>
      <p:sp>
        <p:nvSpPr>
          <p:cNvPr id="133" name="Google Shape;1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1608083" y="271464"/>
            <a:ext cx="9921308" cy="1033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620695"/>
            <a:ext cx="10515600" cy="4593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8200" y="117205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8200" y="418575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1582857" y="271465"/>
            <a:ext cx="9770943" cy="112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958009"/>
            <a:ext cx="5181600" cy="421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958009"/>
            <a:ext cx="5181600" cy="421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614389" y="195493"/>
            <a:ext cx="9740999" cy="1204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671145" y="271464"/>
            <a:ext cx="9858246" cy="1172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5630449" y="2123659"/>
            <a:ext cx="6172200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838200" y="2123659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9"/>
          <p:cNvSpPr/>
          <p:nvPr/>
        </p:nvSpPr>
        <p:spPr>
          <a:xfrm>
            <a:off x="1727901" y="375010"/>
            <a:ext cx="1014038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53126" y="195493"/>
            <a:ext cx="9600674" cy="1008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2077278"/>
            <a:ext cx="6172200" cy="3783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949117" y="2077278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27901" y="271465"/>
            <a:ext cx="9801490" cy="1021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620695"/>
            <a:ext cx="10515600" cy="4593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>
            <a:spLocks noGrp="1"/>
          </p:cNvSpPr>
          <p:nvPr>
            <p:ph type="title"/>
          </p:nvPr>
        </p:nvSpPr>
        <p:spPr>
          <a:xfrm>
            <a:off x="1608083" y="271464"/>
            <a:ext cx="9921308" cy="1033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NJ coast / Princeton Joint Chapter - 2021</a:t>
            </a:r>
            <a:endParaRPr dirty="0"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1"/>
          </p:nvPr>
        </p:nvSpPr>
        <p:spPr>
          <a:xfrm>
            <a:off x="838200" y="1056115"/>
            <a:ext cx="10515600" cy="53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The joint chapter performing well with additional resource of publishing talks on the Princeton chapter website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Audience in the two areas participate in good numbers - NJ coast has ex-Bell labs engineers in start-ups. Princeton section has three academic  institutions – they continue to attend many talks.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Bringing Distinguished speaker is important. But EMC society should be careful to avoid duplication – this year the same speaker was scheduled by our chapter and EMC society at exactly same time!!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Speakers have found almost 15-20 minutes are needed by Q &amp; A</a:t>
            </a:r>
            <a:endParaRPr dirty="0"/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Some of the research topics had so much of audience participation that it went beyond allocated time – but IEEE </a:t>
            </a:r>
            <a:r>
              <a:rPr lang="en-US" dirty="0" err="1"/>
              <a:t>Webex</a:t>
            </a:r>
            <a:r>
              <a:rPr lang="en-US" dirty="0"/>
              <a:t> provides good cushion – this was not a problem</a:t>
            </a: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dirty="0"/>
              <a:t>Next slide provides an overview showing range of topics covered so far – and some more are “in planning” phase.</a:t>
            </a: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6D850F-0D35-4E75-AA1A-2CD058DC57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F3C8EE-26B1-4831-97AB-862000283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84934"/>
              </p:ext>
            </p:extLst>
          </p:nvPr>
        </p:nvGraphicFramePr>
        <p:xfrm>
          <a:off x="1479187" y="28945"/>
          <a:ext cx="10470777" cy="6745058"/>
        </p:xfrm>
        <a:graphic>
          <a:graphicData uri="http://schemas.openxmlformats.org/drawingml/2006/table">
            <a:tbl>
              <a:tblPr/>
              <a:tblGrid>
                <a:gridCol w="790979">
                  <a:extLst>
                    <a:ext uri="{9D8B030D-6E8A-4147-A177-3AD203B41FA5}">
                      <a16:colId xmlns:a16="http://schemas.microsoft.com/office/drawing/2014/main" val="292700839"/>
                    </a:ext>
                  </a:extLst>
                </a:gridCol>
                <a:gridCol w="1206624">
                  <a:extLst>
                    <a:ext uri="{9D8B030D-6E8A-4147-A177-3AD203B41FA5}">
                      <a16:colId xmlns:a16="http://schemas.microsoft.com/office/drawing/2014/main" val="2237244428"/>
                    </a:ext>
                  </a:extLst>
                </a:gridCol>
                <a:gridCol w="2078072">
                  <a:extLst>
                    <a:ext uri="{9D8B030D-6E8A-4147-A177-3AD203B41FA5}">
                      <a16:colId xmlns:a16="http://schemas.microsoft.com/office/drawing/2014/main" val="3667011750"/>
                    </a:ext>
                  </a:extLst>
                </a:gridCol>
                <a:gridCol w="1903783">
                  <a:extLst>
                    <a:ext uri="{9D8B030D-6E8A-4147-A177-3AD203B41FA5}">
                      <a16:colId xmlns:a16="http://schemas.microsoft.com/office/drawing/2014/main" val="3506085983"/>
                    </a:ext>
                  </a:extLst>
                </a:gridCol>
                <a:gridCol w="1045741">
                  <a:extLst>
                    <a:ext uri="{9D8B030D-6E8A-4147-A177-3AD203B41FA5}">
                      <a16:colId xmlns:a16="http://schemas.microsoft.com/office/drawing/2014/main" val="1885263909"/>
                    </a:ext>
                  </a:extLst>
                </a:gridCol>
                <a:gridCol w="1179808">
                  <a:extLst>
                    <a:ext uri="{9D8B030D-6E8A-4147-A177-3AD203B41FA5}">
                      <a16:colId xmlns:a16="http://schemas.microsoft.com/office/drawing/2014/main" val="727319462"/>
                    </a:ext>
                  </a:extLst>
                </a:gridCol>
                <a:gridCol w="2265770">
                  <a:extLst>
                    <a:ext uri="{9D8B030D-6E8A-4147-A177-3AD203B41FA5}">
                      <a16:colId xmlns:a16="http://schemas.microsoft.com/office/drawing/2014/main" val="2599502360"/>
                    </a:ext>
                  </a:extLst>
                </a:gridCol>
              </a:tblGrid>
              <a:tr h="288699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7" marR="6247" marT="6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7" marR="6247" marT="6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AP/EMC/VTS Joint Chapter of NJ coast and Princeton sections - 2021</a:t>
                      </a:r>
                    </a:p>
                  </a:txBody>
                  <a:tcPr marL="6247" marR="6247" marT="6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7" marR="6247" marT="62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984370"/>
                  </a:ext>
                </a:extLst>
              </a:tr>
              <a:tr h="21652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Speaker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Topic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Society, Speaker's Affiliation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Attendees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IEEE Members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857882"/>
                  </a:ext>
                </a:extLst>
              </a:tr>
              <a:tr h="628951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2/7/2021, 6PM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Duixian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Liu,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Scalable Millimeter-wave Phased Arrays: Challenges and Solutions"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 Distinguished speaker, IBM T. J. Watson Center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AP/EMC/VTS chapter, main host. Topic was of considerable interest to many – Q &amp; A session lasted 45 minutes!!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535788"/>
                  </a:ext>
                </a:extLst>
              </a:tr>
              <a:tr h="835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2/15/2021, 1PM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Ruis Dinis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Achieving High Power and Spectral Efficiencies in Wireless Communications - A Challenge for 5G and Beyond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VTS distinguished speaker,  FCT-UNL, Lisbon, Portugal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Sponsor of this talk. Created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the event. Audience from Europe and North America participated.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198184"/>
                  </a:ext>
                </a:extLst>
              </a:tr>
              <a:tr h="512021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4/2/2021 1PM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K.Raghunandan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Seattle Electrical Conference 2021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Hosted by Seattle chapter of VTS and Consultant network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entire proceedings are made available on IEEE TV. 1 day Conference, multiple speakers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663099"/>
                  </a:ext>
                </a:extLst>
              </a:tr>
              <a:tr h="73865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4/17/2021, 6PM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Wendem Beyene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and SI/PI Analysis of High-Performance Memory Systems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EMC Distinguished Speaker, Analog &amp; Mixed-Signal Architect: Facebook Inc.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Event hosted by AP/EMC/VTS chapter. EMC society also tried to host the same speaker at the same time. Audience got split hence the low number.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5994779"/>
                  </a:ext>
                </a:extLst>
              </a:tr>
              <a:tr h="1104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5/16/2021 6PM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Mr. Michael Mc</a:t>
                      </a:r>
                      <a:r>
                        <a:rPr lang="en-US" sz="1100" b="0" i="0" u="none" strike="noStrike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Inerney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EMC Issues of the Electric Dispersal Barrier on the Chicago Sanitary and Ship Canal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EMC Distinguished Speaker, U.S. Army Corps of Engineers (USACE), Engineer Research Development Center, Construction Engineering Research Laboratory (ERDC-CERL), in Champaign, Illinois. 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 hosted by AP/EMC/VTS chapter. The topic was of great interest since it involved issues related to fish and conservation. Excellent participation from audience.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880224"/>
                  </a:ext>
                </a:extLst>
              </a:tr>
              <a:tr h="101746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6/10/2021 6PM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Matolak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layer reliability and air-ground and air-air networking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Professor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 of Electrical Engineering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of South Carolina, VTS distinguished speaker,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Topic of great interest due to UAV and variety of methods on how to avoid collisions in the air, precise locations etc., Very large participation due to Reg -1 blast to wider audience to entire north-east of USA.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683610"/>
                  </a:ext>
                </a:extLst>
              </a:tr>
              <a:tr h="848984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6/22/2021 6PM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Cynthia Furse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Arcs and sparks - finding fault on live wires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APS Distinguished Speaker, Professor of Electrical and Computer Engineering at the University of Utah, Salt Lake City, Utah, USA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289817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 or later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Prof. Simona Sonori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Lithium-ion batteries estimation for sustainable mobility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VTS Distinguished speaker, University of Stanford, CA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In planning phase – date to be fixed.</a:t>
                      </a:r>
                    </a:p>
                  </a:txBody>
                  <a:tcPr marL="6247" marR="6247" marT="62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79811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4D2BD2-C3FB-4647-BD0D-19AA87EC9C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0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629</Words>
  <Application>Microsoft Office PowerPoint</Application>
  <PresentationFormat>Widescreen</PresentationFormat>
  <Paragraphs>74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Custom Design</vt:lpstr>
      <vt:lpstr>1_Custom Design</vt:lpstr>
      <vt:lpstr>NJ coast / Princeton Joint Chapter - 2021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 coast / Princeton Joint Chapter</dc:title>
  <cp:lastModifiedBy>Krishnamurthy Raghunandan</cp:lastModifiedBy>
  <cp:revision>11</cp:revision>
  <dcterms:modified xsi:type="dcterms:W3CDTF">2021-06-19T17:25:16Z</dcterms:modified>
</cp:coreProperties>
</file>