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5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62" r:id="rId18"/>
    <p:sldId id="268" r:id="rId19"/>
    <p:sldId id="284" r:id="rId20"/>
    <p:sldId id="285" r:id="rId21"/>
    <p:sldId id="286" r:id="rId22"/>
    <p:sldId id="287" r:id="rId23"/>
    <p:sldId id="288" r:id="rId24"/>
    <p:sldId id="263" r:id="rId25"/>
    <p:sldId id="264" r:id="rId26"/>
    <p:sldId id="266" r:id="rId27"/>
    <p:sldId id="267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92" r:id="rId36"/>
    <p:sldId id="289" r:id="rId37"/>
    <p:sldId id="290" r:id="rId38"/>
    <p:sldId id="291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E5442-E9DA-42D6-BD5C-9524B6E3763B}" v="112" dt="2021-07-28T15:40:55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2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8427-A385-48E8-8E47-15889836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1EDFB-92CE-4865-96F4-1F1445BFD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D8C50-B8A6-40ED-90E2-B3277BE1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81F7-F24B-4A29-97AC-728109E1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F9B38-5C84-4767-8990-9AE4D18F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3A79-B428-4D00-A40F-B6B9AB68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55456-B7FF-432E-9719-EE197E3E2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CDCD3-653B-43CA-8A8A-A89064080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15EF-8DBA-46D9-8FD3-739462D9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6671D-6497-4A52-B47D-ACAF3AD2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8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88712-CF5A-44A4-81C6-224BEE822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0FD9A-E0E5-45F9-A18D-93BE5C05D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1FEA7-9EA1-4E66-B517-156CDB83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C89B-FDAA-4177-8F65-68F01C08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B6B06-A8EF-4F63-ABFA-C9BB9FE9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97D2-898A-43D9-AD22-D6014BD1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69F5-C9CB-4D61-88B8-394CBEFE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EA98-E8F8-4C4B-A220-20AAF607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F216F-90B3-4621-8220-02E3A7CA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43A-FC8E-4242-B573-D92B8F4F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C7CC-4585-4CDE-85BE-9CE89C62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4505F-9276-412A-901E-5A1117B3A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2AC07-2D13-4F4F-98A7-64CF8EA7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8433-2BCA-4B1D-BC0F-D622CB4F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C067A-9689-4ED6-8181-06025F53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A09B-049D-4ACB-BB34-DEACD77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81B8-5AFA-4839-9E29-0D6F4F7D1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FFF4B-EE7E-4983-8001-A9D1A254E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F4A1E-94E0-4378-8209-45C0A750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C0482-3366-4795-A26D-5E5AD1A5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DF8DD-D778-4CD8-9E92-F4C66244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2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273F-4E22-457E-B7FB-4DFAAB73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E6F7C-FAC0-485F-9EBE-40B6ADE5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06E2A-8892-45D8-A0B6-71D1181E9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D2E96-1341-46D8-8243-BE37FE008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51A5A-212D-4FB9-A82E-6E5BB8A6B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645366-B4B3-416C-900E-DDC56D4F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E4B20-BB7D-466A-B10A-2A504376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E3C3D-A15D-48A6-89F6-2DFE568F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5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C958-F65B-4E05-B33F-391AEF7A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DA0DF-67D3-4B95-8CBE-4E66C630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26B14-77BD-42C2-A276-E33FF6DC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CBB6E-8A82-4A76-9CD6-84A18225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3F1B2-5FFF-44E1-9AF2-ED44336C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A45FD-9567-4329-8C46-21A87213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E4F34-FB48-4BBB-BE51-789FDFBD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8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9B63-A4E1-403D-8634-971F3B03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2BE1-79D9-4D6A-94FF-26B912DC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65010-2026-483D-80D2-CA2DEBBE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023A3-A594-47B9-BDE1-3273F575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6CB85-B416-47B1-A179-DAFEE64F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B57C2-43B9-43EE-A19C-FAB20B94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4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3495-3174-42A6-A0B3-9E376537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15C36-CC85-45CD-BE11-85FD72F08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B7FA5-2C1F-4D0A-956B-53FB5B22F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4276A-1550-4553-AFB4-28DDF720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6B71A-AFD4-4308-8261-5936BF96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38D1-175E-470F-A73B-C0A2D0B9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0EE13-2DEA-4E70-BDA0-2AB21414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2E285-DB7B-4F58-9D85-7C3C5AD9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54AE-5F4C-4BBD-AE31-F3A77912A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6A1D-BE19-41F4-8679-73951B1D73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C26CC-7D50-42AD-96C6-5C67AFBA3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1926C-AB58-4F05-94E8-2CB932540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A2521-E4AC-4E44-89A4-90CD84235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3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5F6F-AC32-473D-BF2F-FAC211E4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3634" y="6345535"/>
            <a:ext cx="184731" cy="461665"/>
          </a:xfrm>
        </p:spPr>
        <p:txBody>
          <a:bodyPr wrap="none" anchor="b" anchorCtr="1"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AFFF7-28B6-44DC-9E5B-F2765411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1" y="342900"/>
            <a:ext cx="9192199" cy="423862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2062AB-7870-4B80-8AE7-074966B44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875837"/>
              </p:ext>
            </p:extLst>
          </p:nvPr>
        </p:nvGraphicFramePr>
        <p:xfrm>
          <a:off x="7502904" y="4720590"/>
          <a:ext cx="4275438" cy="198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5438">
                  <a:extLst>
                    <a:ext uri="{9D8B030D-6E8A-4147-A177-3AD203B41FA5}">
                      <a16:colId xmlns:a16="http://schemas.microsoft.com/office/drawing/2014/main" val="3307891764"/>
                    </a:ext>
                  </a:extLst>
                </a:gridCol>
              </a:tblGrid>
              <a:tr h="4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Cedar Rapids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3300682"/>
                  </a:ext>
                </a:extLst>
              </a:tr>
              <a:tr h="4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West Michigan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2184911"/>
                  </a:ext>
                </a:extLst>
              </a:tr>
              <a:tr h="4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Milwaukee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320577"/>
                  </a:ext>
                </a:extLst>
              </a:tr>
              <a:tr h="4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Southeastern Michigan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332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18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7BE78-E027-423E-914D-2DD24BCE1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64" t="8543" r="37762" b="55810"/>
          <a:stretch/>
        </p:blipFill>
        <p:spPr>
          <a:xfrm>
            <a:off x="3128211" y="1074820"/>
            <a:ext cx="5803032" cy="45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3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ACEEC-F5C0-4385-8BA7-1986CA69A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062CB43E-2972-473F-9389-E0BC396578A3}"/>
              </a:ext>
            </a:extLst>
          </p:cNvPr>
          <p:cNvSpPr/>
          <p:nvPr/>
        </p:nvSpPr>
        <p:spPr>
          <a:xfrm>
            <a:off x="3594710" y="1594021"/>
            <a:ext cx="484632" cy="10278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A0460DD-3500-46FD-959F-4A4DF611892F}"/>
              </a:ext>
            </a:extLst>
          </p:cNvPr>
          <p:cNvSpPr/>
          <p:nvPr/>
        </p:nvSpPr>
        <p:spPr>
          <a:xfrm rot="3374165">
            <a:off x="8125310" y="682647"/>
            <a:ext cx="269047" cy="1027835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56AC1-C6D5-4DBA-B1B8-DB1230C49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977" y="126999"/>
            <a:ext cx="16247760" cy="88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49936-3C61-4B15-92F8-05D65855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5479" y="89930"/>
            <a:ext cx="15871144" cy="859687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91A905DF-8B44-4EF2-8213-0785068C1575}"/>
              </a:ext>
            </a:extLst>
          </p:cNvPr>
          <p:cNvSpPr/>
          <p:nvPr/>
        </p:nvSpPr>
        <p:spPr>
          <a:xfrm rot="18076978">
            <a:off x="2347782" y="558525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9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315D4-D462-42F4-8586-F036F71F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0722" y="-852616"/>
            <a:ext cx="19139666" cy="10367319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CB6DBF53-7D3F-4810-8D15-39E477F1A0D4}"/>
              </a:ext>
            </a:extLst>
          </p:cNvPr>
          <p:cNvSpPr/>
          <p:nvPr/>
        </p:nvSpPr>
        <p:spPr>
          <a:xfrm rot="20124054">
            <a:off x="5415510" y="4852338"/>
            <a:ext cx="484632" cy="13190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4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8CD1E-B066-413A-85F8-495EE256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780" y="-2901625"/>
            <a:ext cx="20631381" cy="11175332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25CBDA26-7F5B-4A3A-A969-6C9B3730ECE0}"/>
              </a:ext>
            </a:extLst>
          </p:cNvPr>
          <p:cNvSpPr/>
          <p:nvPr/>
        </p:nvSpPr>
        <p:spPr>
          <a:xfrm rot="17058379">
            <a:off x="5853684" y="529699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F7AF413-ED57-4F1C-83B8-D10B74F4981E}"/>
              </a:ext>
            </a:extLst>
          </p:cNvPr>
          <p:cNvSpPr/>
          <p:nvPr/>
        </p:nvSpPr>
        <p:spPr>
          <a:xfrm>
            <a:off x="1178193" y="4542655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674F7-B238-48AA-A738-8C887329AE21}"/>
              </a:ext>
            </a:extLst>
          </p:cNvPr>
          <p:cNvSpPr txBox="1"/>
          <p:nvPr/>
        </p:nvSpPr>
        <p:spPr>
          <a:xfrm>
            <a:off x="6767709" y="5876750"/>
            <a:ext cx="334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EMC27 – All EMC-S Chapters carry this ID.  </a:t>
            </a:r>
          </a:p>
        </p:txBody>
      </p:sp>
      <p:sp>
        <p:nvSpPr>
          <p:cNvPr id="7" name="Callout: Bent Line with Border and Accent Bar 6">
            <a:extLst>
              <a:ext uri="{FF2B5EF4-FFF2-40B4-BE49-F238E27FC236}">
                <a16:creationId xmlns:a16="http://schemas.microsoft.com/office/drawing/2014/main" id="{B5DBE43B-454A-4EC4-BC2B-BE3F0D3C5EDF}"/>
              </a:ext>
            </a:extLst>
          </p:cNvPr>
          <p:cNvSpPr/>
          <p:nvPr/>
        </p:nvSpPr>
        <p:spPr>
          <a:xfrm>
            <a:off x="3298677" y="2816352"/>
            <a:ext cx="3219136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4308"/>
              <a:gd name="adj6" fmla="val -47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Chapter ID#  (Record This!)</a:t>
            </a:r>
          </a:p>
        </p:txBody>
      </p:sp>
    </p:spTree>
    <p:extLst>
      <p:ext uri="{BB962C8B-B14F-4D97-AF65-F5344CB8AC3E}">
        <p14:creationId xmlns:p14="http://schemas.microsoft.com/office/powerpoint/2010/main" val="12078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8A6C88-4BF8-41B8-A14D-09247DF6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06"/>
            <a:ext cx="12192000" cy="66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0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BBE5-767B-462E-BE62-1A14B009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vTools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98F9EA-C3B7-4D10-B626-DB3177054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365" y="162224"/>
            <a:ext cx="3318088" cy="653355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96C9612-B1C9-4BB5-AB79-E4A54727BCFE}"/>
              </a:ext>
            </a:extLst>
          </p:cNvPr>
          <p:cNvSpPr/>
          <p:nvPr/>
        </p:nvSpPr>
        <p:spPr>
          <a:xfrm>
            <a:off x="5251622" y="1915295"/>
            <a:ext cx="21500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598A-9585-49A4-B6A5-28B5768CDD7B}"/>
              </a:ext>
            </a:extLst>
          </p:cNvPr>
          <p:cNvSpPr txBox="1"/>
          <p:nvPr/>
        </p:nvSpPr>
        <p:spPr>
          <a:xfrm>
            <a:off x="1400961" y="3036815"/>
            <a:ext cx="377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Who is currently in a Chapter office?  </a:t>
            </a:r>
          </a:p>
        </p:txBody>
      </p:sp>
    </p:spTree>
    <p:extLst>
      <p:ext uri="{BB962C8B-B14F-4D97-AF65-F5344CB8AC3E}">
        <p14:creationId xmlns:p14="http://schemas.microsoft.com/office/powerpoint/2010/main" val="38487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7A952-402A-491D-BEF4-38B0BBF2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4297BD9-F203-449B-9ADD-73E4BBA08045}"/>
              </a:ext>
            </a:extLst>
          </p:cNvPr>
          <p:cNvSpPr/>
          <p:nvPr/>
        </p:nvSpPr>
        <p:spPr>
          <a:xfrm>
            <a:off x="4949504" y="270964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08ACF-36F9-4262-AA45-F8C762AC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6D040CE3-D04D-41CE-BB67-3E9ABE91D9E7}"/>
              </a:ext>
            </a:extLst>
          </p:cNvPr>
          <p:cNvSpPr/>
          <p:nvPr/>
        </p:nvSpPr>
        <p:spPr>
          <a:xfrm>
            <a:off x="5327008" y="3984771"/>
            <a:ext cx="2407641" cy="612648"/>
          </a:xfrm>
          <a:prstGeom prst="borderCallout1">
            <a:avLst>
              <a:gd name="adj1" fmla="val 18750"/>
              <a:gd name="adj2" fmla="val -8333"/>
              <a:gd name="adj3" fmla="val -147667"/>
              <a:gd name="adj4" fmla="val -35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Chapter ID#</a:t>
            </a:r>
          </a:p>
        </p:txBody>
      </p:sp>
    </p:spTree>
    <p:extLst>
      <p:ext uri="{BB962C8B-B14F-4D97-AF65-F5344CB8AC3E}">
        <p14:creationId xmlns:p14="http://schemas.microsoft.com/office/powerpoint/2010/main" val="115807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18CD-4B34-45D1-86DB-2AD6DCEDB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Angel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24157-9169-4799-A61C-88851C418B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Region 4:  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717867-619E-4461-88BE-A75020C09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72313"/>
              </p:ext>
            </p:extLst>
          </p:nvPr>
        </p:nvGraphicFramePr>
        <p:xfrm>
          <a:off x="4423719" y="4100447"/>
          <a:ext cx="4275438" cy="198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5438">
                  <a:extLst>
                    <a:ext uri="{9D8B030D-6E8A-4147-A177-3AD203B41FA5}">
                      <a16:colId xmlns:a16="http://schemas.microsoft.com/office/drawing/2014/main" val="2018550456"/>
                    </a:ext>
                  </a:extLst>
                </a:gridCol>
              </a:tblGrid>
              <a:tr h="4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Cedar Rapids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874236"/>
                  </a:ext>
                </a:extLst>
              </a:tr>
              <a:tr h="4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West Michigan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259046"/>
                  </a:ext>
                </a:extLst>
              </a:tr>
              <a:tr h="4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Milwaukee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2023115"/>
                  </a:ext>
                </a:extLst>
              </a:tr>
              <a:tr h="4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Southeastern Michigan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116845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6EC9EFA-BAC1-428D-A2C7-F0868DC46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373613"/>
            <a:ext cx="4596783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6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99504C-97B6-45F8-AFD9-3CFAD9A9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E22A6-AB27-42E0-B08B-1185F2DE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7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39FBA3-70D4-4694-A75E-D9813E6B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46194EC4-8B7D-41FB-8855-F6AE64BD808F}"/>
              </a:ext>
            </a:extLst>
          </p:cNvPr>
          <p:cNvSpPr/>
          <p:nvPr/>
        </p:nvSpPr>
        <p:spPr>
          <a:xfrm>
            <a:off x="6023295" y="34290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18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9AC10D-DA55-4C1E-98D0-8629F472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740" y="-720826"/>
            <a:ext cx="13820324" cy="74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0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631E-E106-4C6F-ABB8-FEAC87FE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30"/>
            <a:ext cx="10515600" cy="1325563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(Tools)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EE263-153A-4AFE-A31A-D2668F31F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334530"/>
            <a:ext cx="8939876" cy="4842433"/>
          </a:xfrm>
        </p:spPr>
      </p:pic>
    </p:spTree>
    <p:extLst>
      <p:ext uri="{BB962C8B-B14F-4D97-AF65-F5344CB8AC3E}">
        <p14:creationId xmlns:p14="http://schemas.microsoft.com/office/powerpoint/2010/main" val="372938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BBE5-767B-462E-BE62-1A14B009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vTools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98F9EA-C3B7-4D10-B626-DB3177054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365" y="162224"/>
            <a:ext cx="3318088" cy="653355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96C9612-B1C9-4BB5-AB79-E4A54727BCFE}"/>
              </a:ext>
            </a:extLst>
          </p:cNvPr>
          <p:cNvSpPr/>
          <p:nvPr/>
        </p:nvSpPr>
        <p:spPr>
          <a:xfrm>
            <a:off x="5313406" y="1577131"/>
            <a:ext cx="21500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23211-A817-4360-B2A9-FB4C8B4FFEBA}"/>
              </a:ext>
            </a:extLst>
          </p:cNvPr>
          <p:cNvSpPr txBox="1"/>
          <p:nvPr/>
        </p:nvSpPr>
        <p:spPr>
          <a:xfrm flipH="1">
            <a:off x="1387958" y="2583809"/>
            <a:ext cx="392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Find a list of Chapter activities:</a:t>
            </a:r>
          </a:p>
        </p:txBody>
      </p:sp>
    </p:spTree>
    <p:extLst>
      <p:ext uri="{BB962C8B-B14F-4D97-AF65-F5344CB8AC3E}">
        <p14:creationId xmlns:p14="http://schemas.microsoft.com/office/powerpoint/2010/main" val="20076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83F0E-59CF-4354-B108-DFA959AA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9BBBC70B-961D-4EA0-8A81-75DF1DB849D3}"/>
              </a:ext>
            </a:extLst>
          </p:cNvPr>
          <p:cNvSpPr/>
          <p:nvPr/>
        </p:nvSpPr>
        <p:spPr>
          <a:xfrm>
            <a:off x="3296873" y="156874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1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35ADD-A7FF-4838-B4EB-310FEB548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F8018490-A3B7-4863-A55C-40AB9ABCFB8A}"/>
              </a:ext>
            </a:extLst>
          </p:cNvPr>
          <p:cNvSpPr/>
          <p:nvPr/>
        </p:nvSpPr>
        <p:spPr>
          <a:xfrm>
            <a:off x="8179266" y="2583809"/>
            <a:ext cx="335559" cy="7633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85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64BCB-A9EB-40D1-9D10-D8E567A28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9831" y="-842963"/>
            <a:ext cx="15852531" cy="858678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1ACC905-8348-4BCB-94EF-8C3A02B9152A}"/>
              </a:ext>
            </a:extLst>
          </p:cNvPr>
          <p:cNvSpPr/>
          <p:nvPr/>
        </p:nvSpPr>
        <p:spPr>
          <a:xfrm>
            <a:off x="2666555" y="2657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1B76010-D1A0-45A6-A07E-FBCED5C99A22}"/>
              </a:ext>
            </a:extLst>
          </p:cNvPr>
          <p:cNvSpPr/>
          <p:nvPr/>
        </p:nvSpPr>
        <p:spPr>
          <a:xfrm>
            <a:off x="2666555" y="33309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B45F0FD-825C-4451-9B5C-A800B4831849}"/>
              </a:ext>
            </a:extLst>
          </p:cNvPr>
          <p:cNvSpPr/>
          <p:nvPr/>
        </p:nvSpPr>
        <p:spPr>
          <a:xfrm>
            <a:off x="2666555" y="40046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B97F7EB-0524-4CE3-A319-6D5CE6C9C84A}"/>
              </a:ext>
            </a:extLst>
          </p:cNvPr>
          <p:cNvSpPr/>
          <p:nvPr/>
        </p:nvSpPr>
        <p:spPr>
          <a:xfrm rot="10627177">
            <a:off x="8103533" y="2899640"/>
            <a:ext cx="1742266" cy="442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D94D-E5A6-4D31-82C5-ECEA4345C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173" y="-1404882"/>
            <a:ext cx="14625668" cy="7922237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41CDCCFA-594B-4E1E-BA7D-452496C3D59E}"/>
              </a:ext>
            </a:extLst>
          </p:cNvPr>
          <p:cNvSpPr/>
          <p:nvPr/>
        </p:nvSpPr>
        <p:spPr>
          <a:xfrm rot="1318014">
            <a:off x="7050279" y="48967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511E65-93A1-442E-ADB6-A368ADD9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98" y="350304"/>
            <a:ext cx="3988914" cy="6081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2DD6EC-70BB-44A8-A707-0658309B6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796" y="395731"/>
            <a:ext cx="3540410" cy="6066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7A243C-0B48-45F9-A62B-519B6FE38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126" y="350304"/>
            <a:ext cx="4428909" cy="59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AF65E-635D-4948-AB5C-EB097076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570" y="75724"/>
            <a:ext cx="13564783" cy="7347591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1BC74103-7B3C-49C3-95EF-A6FEA0255DC9}"/>
              </a:ext>
            </a:extLst>
          </p:cNvPr>
          <p:cNvSpPr/>
          <p:nvPr/>
        </p:nvSpPr>
        <p:spPr>
          <a:xfrm>
            <a:off x="9084180" y="46489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0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1C04D-9467-45E2-B577-F1D95FCB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97B38005-A928-4BA6-B090-AC3E8C7F8575}"/>
              </a:ext>
            </a:extLst>
          </p:cNvPr>
          <p:cNvSpPr/>
          <p:nvPr/>
        </p:nvSpPr>
        <p:spPr>
          <a:xfrm rot="14034476">
            <a:off x="6391741" y="197980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1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8B48F-6759-48C4-BDC2-C6C709C3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0" y="-179462"/>
            <a:ext cx="16106617" cy="87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7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0E6C8-D39F-422B-A074-50DB6223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06"/>
            <a:ext cx="12192000" cy="66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2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CC12B-B147-42DF-8181-6A6BC05A9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06"/>
            <a:ext cx="12192000" cy="66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8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BBE5-767B-462E-BE62-1A14B009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vTools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98F9EA-C3B7-4D10-B626-DB3177054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365" y="162224"/>
            <a:ext cx="3318088" cy="653355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96C9612-B1C9-4BB5-AB79-E4A54727BCFE}"/>
              </a:ext>
            </a:extLst>
          </p:cNvPr>
          <p:cNvSpPr/>
          <p:nvPr/>
        </p:nvSpPr>
        <p:spPr>
          <a:xfrm>
            <a:off x="5305017" y="4521667"/>
            <a:ext cx="21500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80B98-31B1-4EB6-B02D-F1B3D78C698A}"/>
              </a:ext>
            </a:extLst>
          </p:cNvPr>
          <p:cNvSpPr txBox="1"/>
          <p:nvPr/>
        </p:nvSpPr>
        <p:spPr>
          <a:xfrm>
            <a:off x="1352550" y="2524125"/>
            <a:ext cx="373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Find a listing of all Chapter members:</a:t>
            </a:r>
          </a:p>
        </p:txBody>
      </p:sp>
    </p:spTree>
    <p:extLst>
      <p:ext uri="{BB962C8B-B14F-4D97-AF65-F5344CB8AC3E}">
        <p14:creationId xmlns:p14="http://schemas.microsoft.com/office/powerpoint/2010/main" val="34565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7BBDE-3524-4AC6-98FF-0CB488BBC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A1EC843-0F02-448B-B773-1254E7311726}"/>
              </a:ext>
            </a:extLst>
          </p:cNvPr>
          <p:cNvSpPr/>
          <p:nvPr/>
        </p:nvSpPr>
        <p:spPr>
          <a:xfrm rot="1885745">
            <a:off x="4977817" y="27767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13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4BCD2-4027-43F4-8392-D72A1B16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6065" y="-813731"/>
            <a:ext cx="13928736" cy="7544732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5D66A970-FB7B-4BCE-AFBA-E0E856C734B6}"/>
              </a:ext>
            </a:extLst>
          </p:cNvPr>
          <p:cNvSpPr/>
          <p:nvPr/>
        </p:nvSpPr>
        <p:spPr>
          <a:xfrm>
            <a:off x="1589518" y="218772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E3048914-E31E-4D82-BA66-955E9A4367CD}"/>
              </a:ext>
            </a:extLst>
          </p:cNvPr>
          <p:cNvSpPr/>
          <p:nvPr/>
        </p:nvSpPr>
        <p:spPr>
          <a:xfrm>
            <a:off x="2921238" y="212723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615F17B-F273-4907-9968-5ECD1B86A2EA}"/>
              </a:ext>
            </a:extLst>
          </p:cNvPr>
          <p:cNvSpPr/>
          <p:nvPr/>
        </p:nvSpPr>
        <p:spPr>
          <a:xfrm>
            <a:off x="4827010" y="213787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914EECB-908E-4FE9-83E7-D1B88DEDF4B5}"/>
              </a:ext>
            </a:extLst>
          </p:cNvPr>
          <p:cNvSpPr/>
          <p:nvPr/>
        </p:nvSpPr>
        <p:spPr>
          <a:xfrm>
            <a:off x="5786617" y="212723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366BBC95-0F5D-49E5-B868-8702DBF87492}"/>
              </a:ext>
            </a:extLst>
          </p:cNvPr>
          <p:cNvSpPr/>
          <p:nvPr/>
        </p:nvSpPr>
        <p:spPr>
          <a:xfrm rot="19440143">
            <a:off x="6298677" y="62669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4EDF9-E3A6-441C-A2CE-857DC560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0507" y="-815143"/>
            <a:ext cx="13789349" cy="7469231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15F0A67-89E4-4B20-A64E-475D74C7C3CA}"/>
              </a:ext>
            </a:extLst>
          </p:cNvPr>
          <p:cNvSpPr/>
          <p:nvPr/>
        </p:nvSpPr>
        <p:spPr>
          <a:xfrm rot="4286275">
            <a:off x="1281869" y="3948158"/>
            <a:ext cx="333286" cy="863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78D36DB7-BE6D-4CC3-8B66-A21878C2E520}"/>
              </a:ext>
            </a:extLst>
          </p:cNvPr>
          <p:cNvSpPr/>
          <p:nvPr/>
        </p:nvSpPr>
        <p:spPr>
          <a:xfrm>
            <a:off x="10954284" y="519869"/>
            <a:ext cx="333286" cy="863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4B381E-3C11-4C9C-AA9A-CA1FF09D3FA9}"/>
              </a:ext>
            </a:extLst>
          </p:cNvPr>
          <p:cNvSpPr txBox="1"/>
          <p:nvPr/>
        </p:nvSpPr>
        <p:spPr>
          <a:xfrm>
            <a:off x="-307648" y="4490409"/>
            <a:ext cx="1538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on any member number</a:t>
            </a:r>
          </a:p>
        </p:txBody>
      </p:sp>
    </p:spTree>
    <p:extLst>
      <p:ext uri="{BB962C8B-B14F-4D97-AF65-F5344CB8AC3E}">
        <p14:creationId xmlns:p14="http://schemas.microsoft.com/office/powerpoint/2010/main" val="7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17F3D-80BD-401C-836F-799AE8F9A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066" y="-1826839"/>
            <a:ext cx="15152238" cy="820746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78430FC-2CAA-4312-B5C2-8EA031F2A029}"/>
              </a:ext>
            </a:extLst>
          </p:cNvPr>
          <p:cNvSpPr/>
          <p:nvPr/>
        </p:nvSpPr>
        <p:spPr>
          <a:xfrm>
            <a:off x="5187298" y="2760291"/>
            <a:ext cx="1196411" cy="333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7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197-5800-4803-905D-488EBBAF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1FE3-E4B6-47B4-9B4A-36DF2C47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Chapter Angels serve as liaisons between the EMC Society Board of Directors and the Chapters on all matters relating to Chapter Activities.”  </a:t>
            </a:r>
          </a:p>
          <a:p>
            <a:pPr marL="0" indent="0">
              <a:buNone/>
            </a:pPr>
            <a:r>
              <a:rPr lang="en-US" b="1" dirty="0"/>
              <a:t>Angels </a:t>
            </a:r>
            <a:r>
              <a:rPr lang="en-US" b="1"/>
              <a:t>are intended to</a:t>
            </a:r>
            <a:r>
              <a:rPr lang="en-US" b="1" dirty="0"/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Initiate Chapter contacts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Keep in close communications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Evaluate "Angel Funds" requests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Help the Chapter Coordinator to communicate with Chapters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6E347-2762-4871-A5AB-5229C96F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1610" y="-897622"/>
            <a:ext cx="14083610" cy="762862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89AAB50C-0BE6-4763-9C9F-44C3EF73FDBD}"/>
              </a:ext>
            </a:extLst>
          </p:cNvPr>
          <p:cNvSpPr/>
          <p:nvPr/>
        </p:nvSpPr>
        <p:spPr>
          <a:xfrm rot="1309455">
            <a:off x="4469450" y="35037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AE818C7-9DF0-4278-8ED4-A5EF1C3B7DBC}"/>
              </a:ext>
            </a:extLst>
          </p:cNvPr>
          <p:cNvSpPr/>
          <p:nvPr/>
        </p:nvSpPr>
        <p:spPr>
          <a:xfrm rot="20552934">
            <a:off x="5927214" y="37489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C59C1-32D0-404F-9EC9-BFEAA382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450" y="0"/>
            <a:ext cx="12611450" cy="6855187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Right Bracket 3">
            <a:extLst>
              <a:ext uri="{FF2B5EF4-FFF2-40B4-BE49-F238E27FC236}">
                <a16:creationId xmlns:a16="http://schemas.microsoft.com/office/drawing/2014/main" id="{90DC511A-4052-4680-B13F-A1C7A8AE7E51}"/>
              </a:ext>
            </a:extLst>
          </p:cNvPr>
          <p:cNvSpPr/>
          <p:nvPr/>
        </p:nvSpPr>
        <p:spPr>
          <a:xfrm>
            <a:off x="2350894" y="2315624"/>
            <a:ext cx="225662" cy="830510"/>
          </a:xfrm>
          <a:prstGeom prst="rightBracke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0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9AEF4-E1D3-42F0-A02F-F7129513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1751" y="-1125092"/>
            <a:ext cx="16362931" cy="8894374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E04632C-0E88-4E15-AED8-A2D512A50614}"/>
              </a:ext>
            </a:extLst>
          </p:cNvPr>
          <p:cNvSpPr/>
          <p:nvPr/>
        </p:nvSpPr>
        <p:spPr>
          <a:xfrm rot="13648847">
            <a:off x="7908070" y="39797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998C91E-8A25-4483-9C7E-D32BC63B81AC}"/>
              </a:ext>
            </a:extLst>
          </p:cNvPr>
          <p:cNvSpPr/>
          <p:nvPr/>
        </p:nvSpPr>
        <p:spPr>
          <a:xfrm rot="8439935">
            <a:off x="569976" y="3824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7F5B332-D0A7-4D28-8D4E-5AFBC9AF143A}"/>
              </a:ext>
            </a:extLst>
          </p:cNvPr>
          <p:cNvSpPr/>
          <p:nvPr/>
        </p:nvSpPr>
        <p:spPr>
          <a:xfrm rot="12961743">
            <a:off x="8134350" y="914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8CC117D-028A-481F-A596-5129FABBDE56}"/>
              </a:ext>
            </a:extLst>
          </p:cNvPr>
          <p:cNvSpPr/>
          <p:nvPr/>
        </p:nvSpPr>
        <p:spPr>
          <a:xfrm rot="8439935">
            <a:off x="9512807" y="446142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46BBB7-66E7-4363-9F2E-01EF2AD27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1752" y="-1125091"/>
            <a:ext cx="16362931" cy="8894374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BFF25BFE-120D-4159-84D1-B7FB0CB15F1F}"/>
              </a:ext>
            </a:extLst>
          </p:cNvPr>
          <p:cNvSpPr/>
          <p:nvPr/>
        </p:nvSpPr>
        <p:spPr>
          <a:xfrm rot="13648847">
            <a:off x="7908069" y="397975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8581637-D186-4397-B1F1-67D26006A1DA}"/>
              </a:ext>
            </a:extLst>
          </p:cNvPr>
          <p:cNvSpPr/>
          <p:nvPr/>
        </p:nvSpPr>
        <p:spPr>
          <a:xfrm rot="8439935">
            <a:off x="569975" y="3824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630F3B5-D6F3-4A7F-8C40-497F20278A8D}"/>
              </a:ext>
            </a:extLst>
          </p:cNvPr>
          <p:cNvSpPr/>
          <p:nvPr/>
        </p:nvSpPr>
        <p:spPr>
          <a:xfrm rot="12961743">
            <a:off x="8134349" y="9144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CC4FD96-C21A-4F2C-AE20-1E3CE3966D0C}"/>
              </a:ext>
            </a:extLst>
          </p:cNvPr>
          <p:cNvSpPr/>
          <p:nvPr/>
        </p:nvSpPr>
        <p:spPr>
          <a:xfrm rot="8439935">
            <a:off x="9512806" y="44614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0B9A49-96FF-4B47-89B3-CB2D2C32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" y="41379"/>
            <a:ext cx="15045929" cy="8178493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3725F7B0-5093-4E01-ADF2-A19AE6DC88B2}"/>
              </a:ext>
            </a:extLst>
          </p:cNvPr>
          <p:cNvSpPr/>
          <p:nvPr/>
        </p:nvSpPr>
        <p:spPr>
          <a:xfrm rot="21007493">
            <a:off x="3083352" y="4657093"/>
            <a:ext cx="484632" cy="15492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284DEBA-A1CA-4889-ADF9-799B97B662CC}"/>
              </a:ext>
            </a:extLst>
          </p:cNvPr>
          <p:cNvSpPr/>
          <p:nvPr/>
        </p:nvSpPr>
        <p:spPr>
          <a:xfrm rot="14135822">
            <a:off x="10565265" y="2365396"/>
            <a:ext cx="484632" cy="15492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97ADEF1E-90B3-438C-9B2E-71996468D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9A089-CFE2-43F9-8191-C432E2F51561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9ACC7-CAF0-4785-8C8E-7767A1FACFF1}"/>
              </a:ext>
            </a:extLst>
          </p:cNvPr>
          <p:cNvSpPr txBox="1"/>
          <p:nvPr/>
        </p:nvSpPr>
        <p:spPr>
          <a:xfrm>
            <a:off x="9115425" y="63436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 N8FNC</a:t>
            </a:r>
          </a:p>
        </p:txBody>
      </p:sp>
    </p:spTree>
    <p:extLst>
      <p:ext uri="{BB962C8B-B14F-4D97-AF65-F5344CB8AC3E}">
        <p14:creationId xmlns:p14="http://schemas.microsoft.com/office/powerpoint/2010/main" val="354307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197-5800-4803-905D-488EBBAF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1FE3-E4B6-47B4-9B4A-36DF2C47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Encourage activity reports and check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years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officer’s status.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Request a copy of meeting L-31 reports.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meeting invitations, and attend Chapter meetings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h) Act as "coaches" or "mentors"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Respond to chapter communications.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631E-E106-4C6F-ABB8-FEAC87FE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30"/>
            <a:ext cx="10515600" cy="1325563"/>
          </a:xfrm>
        </p:spPr>
        <p:txBody>
          <a:bodyPr/>
          <a:lstStyle/>
          <a:p>
            <a:r>
              <a:rPr lang="en-US" b="1" dirty="0" err="1"/>
              <a:t>vTools</a:t>
            </a:r>
            <a:r>
              <a:rPr lang="en-US" b="1" dirty="0"/>
              <a:t> (Tools)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EE263-153A-4AFE-A31A-D2668F31F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59" y="1334530"/>
            <a:ext cx="11987796" cy="6493390"/>
          </a:xfrm>
        </p:spPr>
      </p:pic>
    </p:spTree>
    <p:extLst>
      <p:ext uri="{BB962C8B-B14F-4D97-AF65-F5344CB8AC3E}">
        <p14:creationId xmlns:p14="http://schemas.microsoft.com/office/powerpoint/2010/main" val="180003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71B82-6BBB-4FE4-8FC8-509A3B9F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6873" y="303462"/>
            <a:ext cx="16953701" cy="9183255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56A7E937-78D8-4382-BA37-CEA09FD4152F}"/>
              </a:ext>
            </a:extLst>
          </p:cNvPr>
          <p:cNvSpPr/>
          <p:nvPr/>
        </p:nvSpPr>
        <p:spPr>
          <a:xfrm>
            <a:off x="4074696" y="2821149"/>
            <a:ext cx="692070" cy="15365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3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BBE5-767B-462E-BE62-1A14B009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vTools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98F9EA-C3B7-4D10-B626-DB3177054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365" y="162224"/>
            <a:ext cx="3318088" cy="653355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96C9612-B1C9-4BB5-AB79-E4A54727BCFE}"/>
              </a:ext>
            </a:extLst>
          </p:cNvPr>
          <p:cNvSpPr/>
          <p:nvPr/>
        </p:nvSpPr>
        <p:spPr>
          <a:xfrm>
            <a:off x="5449330" y="1309816"/>
            <a:ext cx="21500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4ADEE-8B59-4216-84C6-D50F99E3D59B}"/>
              </a:ext>
            </a:extLst>
          </p:cNvPr>
          <p:cNvSpPr txBox="1"/>
          <p:nvPr/>
        </p:nvSpPr>
        <p:spPr>
          <a:xfrm>
            <a:off x="1459684" y="2449585"/>
            <a:ext cx="402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Find out how to identify your Chapter(s)</a:t>
            </a:r>
          </a:p>
        </p:txBody>
      </p:sp>
    </p:spTree>
    <p:extLst>
      <p:ext uri="{BB962C8B-B14F-4D97-AF65-F5344CB8AC3E}">
        <p14:creationId xmlns:p14="http://schemas.microsoft.com/office/powerpoint/2010/main" val="39593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E6083-7819-4878-8A8A-D5FDC376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0CC3CC6F-8954-4077-9B40-AC8E7FC92679}"/>
              </a:ext>
            </a:extLst>
          </p:cNvPr>
          <p:cNvSpPr/>
          <p:nvPr/>
        </p:nvSpPr>
        <p:spPr>
          <a:xfrm rot="20385580">
            <a:off x="3323967" y="177937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358A22B-C25D-4784-B03B-03516F1FE380}"/>
              </a:ext>
            </a:extLst>
          </p:cNvPr>
          <p:cNvSpPr/>
          <p:nvPr/>
        </p:nvSpPr>
        <p:spPr>
          <a:xfrm rot="3628112">
            <a:off x="8260905" y="645541"/>
            <a:ext cx="280813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207</Words>
  <Application>Microsoft Office PowerPoint</Application>
  <PresentationFormat>Widescreen</PresentationFormat>
  <Paragraphs>39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Angel Report</vt:lpstr>
      <vt:lpstr>PowerPoint Presentation</vt:lpstr>
      <vt:lpstr>Angel Functions</vt:lpstr>
      <vt:lpstr>Angel Functions</vt:lpstr>
      <vt:lpstr>vTools (Tools) </vt:lpstr>
      <vt:lpstr>PowerPoint Presentation</vt:lpstr>
      <vt:lpstr>vTools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vTools (Tools) </vt:lpstr>
      <vt:lpstr>vTools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 Report</dc:title>
  <dc:creator>Kimball Williams</dc:creator>
  <cp:lastModifiedBy>Kimball Williams</cp:lastModifiedBy>
  <cp:revision>8</cp:revision>
  <dcterms:created xsi:type="dcterms:W3CDTF">2021-07-25T13:55:43Z</dcterms:created>
  <dcterms:modified xsi:type="dcterms:W3CDTF">2021-07-28T15:47:48Z</dcterms:modified>
</cp:coreProperties>
</file>