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3" roundtripDataSignature="AMtx7mhT76cLTGQzWTMEWUURVOjwFijv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customschemas.google.com/relationships/presentationmetadata" Target="meta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ctrTitle"/>
          </p:nvPr>
        </p:nvSpPr>
        <p:spPr>
          <a:xfrm>
            <a:off x="1524000" y="1264597"/>
            <a:ext cx="9144000" cy="21877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subTitle"/>
          </p:nvPr>
        </p:nvSpPr>
        <p:spPr>
          <a:xfrm>
            <a:off x="1524000" y="36556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1" name="Google Shape;6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6" name="Google Shape;86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8" name="Google Shape;88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4" name="Google Shape;104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5" name="Google Shape;10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2" name="Google Shape;1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1850" y="79383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1850" y="3834199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9788" y="46910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9788" y="1951180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" name="Google Shape;24;p10"/>
          <p:cNvSpPr txBox="1"/>
          <p:nvPr>
            <p:ph idx="2" type="body"/>
          </p:nvPr>
        </p:nvSpPr>
        <p:spPr>
          <a:xfrm>
            <a:off x="839788" y="2775092"/>
            <a:ext cx="5157787" cy="2548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3" type="body"/>
          </p:nvPr>
        </p:nvSpPr>
        <p:spPr>
          <a:xfrm>
            <a:off x="6172200" y="1951180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10"/>
          <p:cNvSpPr txBox="1"/>
          <p:nvPr>
            <p:ph idx="4" type="body"/>
          </p:nvPr>
        </p:nvSpPr>
        <p:spPr>
          <a:xfrm>
            <a:off x="6172200" y="2775092"/>
            <a:ext cx="5183188" cy="2548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839788" y="622950"/>
            <a:ext cx="3932237" cy="16260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/>
          <p:nvPr>
            <p:ph idx="2" type="pic"/>
          </p:nvPr>
        </p:nvSpPr>
        <p:spPr>
          <a:xfrm>
            <a:off x="5183188" y="622950"/>
            <a:ext cx="6172200" cy="4682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9788" y="2248981"/>
            <a:ext cx="3932237" cy="3056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9788" y="611692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5183188" y="585862"/>
            <a:ext cx="6172200" cy="4719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839788" y="2211893"/>
            <a:ext cx="3932237" cy="309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8200" y="74819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8200" y="2187148"/>
            <a:ext cx="10515600" cy="3483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2" type="sldNum"/>
          </p:nvPr>
        </p:nvSpPr>
        <p:spPr>
          <a:xfrm>
            <a:off x="11638722" y="6258091"/>
            <a:ext cx="45442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/>
          <p:nvPr>
            <p:ph type="title"/>
          </p:nvPr>
        </p:nvSpPr>
        <p:spPr>
          <a:xfrm>
            <a:off x="838200" y="7175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" type="body"/>
          </p:nvPr>
        </p:nvSpPr>
        <p:spPr>
          <a:xfrm>
            <a:off x="838200" y="1773415"/>
            <a:ext cx="5181600" cy="3495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2" type="body"/>
          </p:nvPr>
        </p:nvSpPr>
        <p:spPr>
          <a:xfrm>
            <a:off x="6172200" y="1773415"/>
            <a:ext cx="5181600" cy="3495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/>
          <p:nvPr>
            <p:ph type="title"/>
          </p:nvPr>
        </p:nvSpPr>
        <p:spPr>
          <a:xfrm>
            <a:off x="838200" y="61226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6493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2088292"/>
            <a:ext cx="10515600" cy="3483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ieee.li/pe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://www.ieee.li/emc" TargetMode="External"/><Relationship Id="rId5" Type="http://schemas.openxmlformats.org/officeDocument/2006/relationships/hyperlink" Target="mailto:emc@ieee.li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emc@ieee.li" TargetMode="External"/><Relationship Id="rId4" Type="http://schemas.openxmlformats.org/officeDocument/2006/relationships/hyperlink" Target="mailto:emc@ieee.l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"/>
          <p:cNvSpPr txBox="1"/>
          <p:nvPr>
            <p:ph type="ctrTitle"/>
          </p:nvPr>
        </p:nvSpPr>
        <p:spPr>
          <a:xfrm>
            <a:off x="1524000" y="1264597"/>
            <a:ext cx="9144000" cy="21877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EMC Society</a:t>
            </a:r>
            <a:endParaRPr/>
          </a:p>
        </p:txBody>
      </p:sp>
      <p:sp>
        <p:nvSpPr>
          <p:cNvPr id="137" name="Google Shape;137;p2"/>
          <p:cNvSpPr txBox="1"/>
          <p:nvPr>
            <p:ph idx="1" type="subTitle"/>
          </p:nvPr>
        </p:nvSpPr>
        <p:spPr>
          <a:xfrm>
            <a:off x="1524000" y="36556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of the IEEE Long Island Section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www.ieee.li/emc</a:t>
            </a:r>
            <a:endParaRPr/>
          </a:p>
        </p:txBody>
      </p:sp>
      <p:sp>
        <p:nvSpPr>
          <p:cNvPr id="138" name="Google Shape;138;p2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2021 Activity Thus Far</a:t>
            </a:r>
            <a:endParaRPr b="1" sz="4400"/>
          </a:p>
        </p:txBody>
      </p:sp>
      <p:sp>
        <p:nvSpPr>
          <p:cNvPr id="144" name="Google Shape;144;p3"/>
          <p:cNvSpPr txBox="1"/>
          <p:nvPr>
            <p:ph idx="1" type="body"/>
          </p:nvPr>
        </p:nvSpPr>
        <p:spPr>
          <a:xfrm>
            <a:off x="831850" y="1109814"/>
            <a:ext cx="10515600" cy="45328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Hosted “Underexplored Three-Phase Power Failure Conditions”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Virtual lecture given on May 26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107 attended from 6 countries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Allowed other sections to co-host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Was approved for CEU/PDH credit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Presented suggested enhancements to MIL-STD-704 and RTCA DO-160 to clarify phase failure definition and to add conditions to help capture a more comprehensive suite of three-phase power failure modes.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 Co-sponsored “Wireless Power Transfer and Lighting Devices”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Virtual meeting held on May 20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C63.30, “American National Standard for Methods of Measurement of RF Emissions from Wireless Power Transfer Equipment” provided an overview of methods for testing closely coupled wireless power transfer devices.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Forthcoming ANSI C63.29 standard, “American National Standard for Methods of Measurement of RF Emissions from Lighting Devices” covered topics including how to test programmable LED drivers to high-power dimmer towers.  </a:t>
            </a:r>
            <a:endParaRPr/>
          </a:p>
          <a:p>
            <a:pPr indent="-225425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5425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3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4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/>
              <a:t>Planned Additional Activity for 2021</a:t>
            </a:r>
            <a:endParaRPr b="1"/>
          </a:p>
        </p:txBody>
      </p:sp>
      <p:sp>
        <p:nvSpPr>
          <p:cNvPr id="152" name="Google Shape;152;p4"/>
          <p:cNvSpPr txBox="1"/>
          <p:nvPr>
            <p:ph idx="1" type="body"/>
          </p:nvPr>
        </p:nvSpPr>
        <p:spPr>
          <a:xfrm>
            <a:off x="831850" y="1203555"/>
            <a:ext cx="10515600" cy="56348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Virtual lecture on “Power Factor”</a:t>
            </a:r>
            <a:endParaRPr b="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NASA Chief EMC Engineer expressed interest in providing a virtual lecture but no commitments as of yet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ETS-Lindgren EMC Engineer expressed interest in providing a virtual lecture but no commitments as of yet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IEEE LI Power Electronics Symposium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Co-Hosted with IEEE LI PELS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Scheduled for November 4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In-person event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More Information: </a:t>
            </a:r>
            <a:r>
              <a:rPr b="0" lang="en-US" u="sng">
                <a:solidFill>
                  <a:schemeClr val="hlink"/>
                </a:solidFill>
                <a:hlinkClick r:id="rId3"/>
              </a:rPr>
              <a:t>www.ieee.li/pes</a:t>
            </a:r>
            <a:r>
              <a:rPr b="0" lang="en-US"/>
              <a:t> </a:t>
            </a:r>
            <a:endParaRPr b="0"/>
          </a:p>
          <a:p>
            <a:pPr indent="-215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5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Webpage</a:t>
            </a:r>
            <a:endParaRPr b="1" sz="4400"/>
          </a:p>
        </p:txBody>
      </p:sp>
      <p:pic>
        <p:nvPicPr>
          <p:cNvPr id="159" name="Google Shape;159;p5"/>
          <p:cNvPicPr preferRelativeResize="0"/>
          <p:nvPr/>
        </p:nvPicPr>
        <p:blipFill rotWithShape="1">
          <a:blip r:embed="rId3">
            <a:alphaModFix/>
          </a:blip>
          <a:srcRect b="40787" l="944" r="0" t="-1"/>
          <a:stretch/>
        </p:blipFill>
        <p:spPr>
          <a:xfrm>
            <a:off x="4314100" y="223340"/>
            <a:ext cx="7277778" cy="539592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"/>
          <p:cNvSpPr txBox="1"/>
          <p:nvPr>
            <p:ph idx="1" type="body"/>
          </p:nvPr>
        </p:nvSpPr>
        <p:spPr>
          <a:xfrm>
            <a:off x="831850" y="1070700"/>
            <a:ext cx="3740150" cy="56348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www.ieee.li/emc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Lists past EMC lectures in chronological order (most recent on top)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Provides contact info for chair and co-chair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is generic (</a:t>
            </a:r>
            <a:r>
              <a:rPr b="0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emc@ieee.li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so that when new officers take over, it does not need to change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EMI/EMC reference information provided in right column with a focus on the LI section (although most info is applicable to all involved in EMI/EMC)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1" marL="800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6" name="Google Shape;166;p6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Contact Information</a:t>
            </a:r>
            <a:endParaRPr b="1" sz="4400"/>
          </a:p>
        </p:txBody>
      </p:sp>
      <p:sp>
        <p:nvSpPr>
          <p:cNvPr id="167" name="Google Shape;167;p6"/>
          <p:cNvSpPr txBox="1"/>
          <p:nvPr>
            <p:ph idx="1" type="body"/>
          </p:nvPr>
        </p:nvSpPr>
        <p:spPr>
          <a:xfrm>
            <a:off x="831849" y="1070701"/>
            <a:ext cx="10656765" cy="23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IEEE LI EMC Chair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James Colotti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631-755-7352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 u="sng">
                <a:solidFill>
                  <a:schemeClr val="hlink"/>
                </a:solidFill>
                <a:hlinkClick r:id="rId3"/>
              </a:rPr>
              <a:t>emc@ieee.li</a:t>
            </a:r>
            <a:endParaRPr sz="1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IEEE LI EMC Vice Chair</a:t>
            </a:r>
            <a:endParaRPr sz="1800"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Bob DeLisi</a:t>
            </a:r>
            <a:endParaRPr sz="1400"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631-546-2452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 u="sng">
                <a:solidFill>
                  <a:schemeClr val="hlink"/>
                </a:solidFill>
                <a:hlinkClick r:id="rId4"/>
              </a:rPr>
              <a:t>emc@ieee.li</a:t>
            </a:r>
            <a:endParaRPr sz="1400"/>
          </a:p>
          <a:p>
            <a:pPr indent="-2413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-2286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2018-09-01T00:56:34Z</dcterms:created>
  <dc:creator>Christy Moeller</dc:creator>
</cp:coreProperties>
</file>