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  <p:sldMasterId id="214748365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3" roundtripDataSignature="AMtx7mhT76cLTGQzWTMEWUURVOjwFijvU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customschemas.google.com/relationships/presentationmetadata" Target="metadata"/><Relationship Id="rId12" Type="http://schemas.openxmlformats.org/officeDocument/2006/relationships/slide" Target="slides/slide6.xml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8"/>
          <p:cNvSpPr txBox="1"/>
          <p:nvPr>
            <p:ph type="ctrTitle"/>
          </p:nvPr>
        </p:nvSpPr>
        <p:spPr>
          <a:xfrm>
            <a:off x="1524000" y="1264597"/>
            <a:ext cx="9144000" cy="218779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8"/>
          <p:cNvSpPr txBox="1"/>
          <p:nvPr>
            <p:ph idx="1" type="subTitle"/>
          </p:nvPr>
        </p:nvSpPr>
        <p:spPr>
          <a:xfrm>
            <a:off x="1524000" y="3655675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6" name="Google Shape;16;p8"/>
          <p:cNvSpPr txBox="1"/>
          <p:nvPr>
            <p:ph idx="12" type="sldNum"/>
          </p:nvPr>
        </p:nvSpPr>
        <p:spPr>
          <a:xfrm>
            <a:off x="11618842" y="6256684"/>
            <a:ext cx="4701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8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8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61" name="Google Shape;61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" name="Google Shape;67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0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0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73" name="Google Shape;73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1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" name="Google Shape;79;p21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" name="Google Shape;80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2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22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86" name="Google Shape;86;p22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" name="Google Shape;87;p22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88" name="Google Shape;88;p22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" name="Google Shape;89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2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2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25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104" name="Google Shape;104;p25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05" name="Google Shape;105;p2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2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2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6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26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1" name="Google Shape;111;p26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12" name="Google Shape;112;p2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2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2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27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" name="Google Shape;118;p2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" name="Google Shape;119;p2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2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"/>
          <p:cNvSpPr txBox="1"/>
          <p:nvPr>
            <p:ph type="title"/>
          </p:nvPr>
        </p:nvSpPr>
        <p:spPr>
          <a:xfrm>
            <a:off x="831850" y="793834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9"/>
          <p:cNvSpPr txBox="1"/>
          <p:nvPr>
            <p:ph idx="1" type="body"/>
          </p:nvPr>
        </p:nvSpPr>
        <p:spPr>
          <a:xfrm>
            <a:off x="831850" y="3834199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0" name="Google Shape;20;p9"/>
          <p:cNvSpPr txBox="1"/>
          <p:nvPr>
            <p:ph idx="12" type="sldNum"/>
          </p:nvPr>
        </p:nvSpPr>
        <p:spPr>
          <a:xfrm>
            <a:off x="11608904" y="6258094"/>
            <a:ext cx="48424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8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28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" name="Google Shape;124;p2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2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2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0"/>
          <p:cNvSpPr txBox="1"/>
          <p:nvPr>
            <p:ph type="title"/>
          </p:nvPr>
        </p:nvSpPr>
        <p:spPr>
          <a:xfrm>
            <a:off x="839788" y="469101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0"/>
          <p:cNvSpPr txBox="1"/>
          <p:nvPr>
            <p:ph idx="1" type="body"/>
          </p:nvPr>
        </p:nvSpPr>
        <p:spPr>
          <a:xfrm>
            <a:off x="839788" y="1951180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24" name="Google Shape;24;p10"/>
          <p:cNvSpPr txBox="1"/>
          <p:nvPr>
            <p:ph idx="2" type="body"/>
          </p:nvPr>
        </p:nvSpPr>
        <p:spPr>
          <a:xfrm>
            <a:off x="839788" y="2775092"/>
            <a:ext cx="5157787" cy="25488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" name="Google Shape;25;p10"/>
          <p:cNvSpPr txBox="1"/>
          <p:nvPr>
            <p:ph idx="3" type="body"/>
          </p:nvPr>
        </p:nvSpPr>
        <p:spPr>
          <a:xfrm>
            <a:off x="6172200" y="1951180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26" name="Google Shape;26;p10"/>
          <p:cNvSpPr txBox="1"/>
          <p:nvPr>
            <p:ph idx="4" type="body"/>
          </p:nvPr>
        </p:nvSpPr>
        <p:spPr>
          <a:xfrm>
            <a:off x="6172200" y="2775092"/>
            <a:ext cx="5183188" cy="25488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" name="Google Shape;27;p10"/>
          <p:cNvSpPr txBox="1"/>
          <p:nvPr>
            <p:ph idx="12" type="sldNum"/>
          </p:nvPr>
        </p:nvSpPr>
        <p:spPr>
          <a:xfrm>
            <a:off x="11618842" y="6258094"/>
            <a:ext cx="47430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1"/>
          <p:cNvSpPr txBox="1"/>
          <p:nvPr>
            <p:ph type="title"/>
          </p:nvPr>
        </p:nvSpPr>
        <p:spPr>
          <a:xfrm>
            <a:off x="839788" y="622950"/>
            <a:ext cx="3932237" cy="162603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1"/>
          <p:cNvSpPr/>
          <p:nvPr>
            <p:ph idx="2" type="pic"/>
          </p:nvPr>
        </p:nvSpPr>
        <p:spPr>
          <a:xfrm>
            <a:off x="5183188" y="622950"/>
            <a:ext cx="6172200" cy="46822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1" name="Google Shape;31;p11"/>
          <p:cNvSpPr txBox="1"/>
          <p:nvPr>
            <p:ph idx="1" type="body"/>
          </p:nvPr>
        </p:nvSpPr>
        <p:spPr>
          <a:xfrm>
            <a:off x="839788" y="2248981"/>
            <a:ext cx="3932237" cy="30562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32" name="Google Shape;32;p11"/>
          <p:cNvSpPr txBox="1"/>
          <p:nvPr>
            <p:ph idx="12" type="sldNum"/>
          </p:nvPr>
        </p:nvSpPr>
        <p:spPr>
          <a:xfrm>
            <a:off x="11608904" y="6258094"/>
            <a:ext cx="48424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2"/>
          <p:cNvSpPr txBox="1"/>
          <p:nvPr>
            <p:ph type="title"/>
          </p:nvPr>
        </p:nvSpPr>
        <p:spPr>
          <a:xfrm>
            <a:off x="839788" y="611692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2"/>
          <p:cNvSpPr txBox="1"/>
          <p:nvPr>
            <p:ph idx="1" type="body"/>
          </p:nvPr>
        </p:nvSpPr>
        <p:spPr>
          <a:xfrm>
            <a:off x="5183188" y="585862"/>
            <a:ext cx="6172200" cy="4719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36" name="Google Shape;36;p12"/>
          <p:cNvSpPr txBox="1"/>
          <p:nvPr>
            <p:ph idx="2" type="body"/>
          </p:nvPr>
        </p:nvSpPr>
        <p:spPr>
          <a:xfrm>
            <a:off x="839788" y="2211893"/>
            <a:ext cx="3932237" cy="3093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37" name="Google Shape;37;p12"/>
          <p:cNvSpPr txBox="1"/>
          <p:nvPr>
            <p:ph idx="12" type="sldNum"/>
          </p:nvPr>
        </p:nvSpPr>
        <p:spPr>
          <a:xfrm>
            <a:off x="11618842" y="6258094"/>
            <a:ext cx="47430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3"/>
          <p:cNvSpPr txBox="1"/>
          <p:nvPr>
            <p:ph type="title"/>
          </p:nvPr>
        </p:nvSpPr>
        <p:spPr>
          <a:xfrm>
            <a:off x="838200" y="74819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3"/>
          <p:cNvSpPr txBox="1"/>
          <p:nvPr>
            <p:ph idx="1" type="body"/>
          </p:nvPr>
        </p:nvSpPr>
        <p:spPr>
          <a:xfrm>
            <a:off x="838200" y="2187148"/>
            <a:ext cx="10515600" cy="34831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1" name="Google Shape;41;p13"/>
          <p:cNvSpPr txBox="1"/>
          <p:nvPr>
            <p:ph idx="12" type="sldNum"/>
          </p:nvPr>
        </p:nvSpPr>
        <p:spPr>
          <a:xfrm>
            <a:off x="11638722" y="6258091"/>
            <a:ext cx="45442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4"/>
          <p:cNvSpPr txBox="1"/>
          <p:nvPr>
            <p:ph type="title"/>
          </p:nvPr>
        </p:nvSpPr>
        <p:spPr>
          <a:xfrm>
            <a:off x="838200" y="717518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4"/>
          <p:cNvSpPr txBox="1"/>
          <p:nvPr>
            <p:ph idx="1" type="body"/>
          </p:nvPr>
        </p:nvSpPr>
        <p:spPr>
          <a:xfrm>
            <a:off x="838200" y="1773415"/>
            <a:ext cx="5181600" cy="34955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14"/>
          <p:cNvSpPr txBox="1"/>
          <p:nvPr>
            <p:ph idx="2" type="body"/>
          </p:nvPr>
        </p:nvSpPr>
        <p:spPr>
          <a:xfrm>
            <a:off x="6172200" y="1773415"/>
            <a:ext cx="5181600" cy="34955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4"/>
          <p:cNvSpPr txBox="1"/>
          <p:nvPr>
            <p:ph idx="12" type="sldNum"/>
          </p:nvPr>
        </p:nvSpPr>
        <p:spPr>
          <a:xfrm>
            <a:off x="11618842" y="6258094"/>
            <a:ext cx="47430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5"/>
          <p:cNvSpPr txBox="1"/>
          <p:nvPr>
            <p:ph type="title"/>
          </p:nvPr>
        </p:nvSpPr>
        <p:spPr>
          <a:xfrm>
            <a:off x="838200" y="612264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5"/>
          <p:cNvSpPr txBox="1"/>
          <p:nvPr>
            <p:ph idx="12" type="sldNum"/>
          </p:nvPr>
        </p:nvSpPr>
        <p:spPr>
          <a:xfrm>
            <a:off x="11628782" y="6258094"/>
            <a:ext cx="46436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6"/>
          <p:cNvSpPr txBox="1"/>
          <p:nvPr>
            <p:ph idx="12" type="sldNum"/>
          </p:nvPr>
        </p:nvSpPr>
        <p:spPr>
          <a:xfrm>
            <a:off x="11628782" y="6258094"/>
            <a:ext cx="46436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11" Type="http://schemas.openxmlformats.org/officeDocument/2006/relationships/theme" Target="../theme/theme3.xml"/><Relationship Id="rId10" Type="http://schemas.openxmlformats.org/officeDocument/2006/relationships/slideLayout" Target="../slideLayouts/slideLayout9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slideLayout" Target="../slideLayouts/slideLayout11.xml"/><Relationship Id="rId3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<Relationship Id="rId8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7"/>
          <p:cNvSpPr txBox="1"/>
          <p:nvPr>
            <p:ph type="title"/>
          </p:nvPr>
        </p:nvSpPr>
        <p:spPr>
          <a:xfrm>
            <a:off x="838200" y="649334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7"/>
          <p:cNvSpPr txBox="1"/>
          <p:nvPr>
            <p:ph idx="1" type="body"/>
          </p:nvPr>
        </p:nvSpPr>
        <p:spPr>
          <a:xfrm>
            <a:off x="838200" y="2088292"/>
            <a:ext cx="10515600" cy="34831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7"/>
          <p:cNvSpPr txBox="1"/>
          <p:nvPr>
            <p:ph idx="12" type="sldNum"/>
          </p:nvPr>
        </p:nvSpPr>
        <p:spPr>
          <a:xfrm>
            <a:off x="11628782" y="6258094"/>
            <a:ext cx="46436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4" name="Google Shape;54;p1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5" name="Google Shape;55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6" name="Google Shape;56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7" name="Google Shape;57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www.ieee.li/pes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Relationship Id="rId4" Type="http://schemas.openxmlformats.org/officeDocument/2006/relationships/hyperlink" Target="http://www.ieee.li/emc" TargetMode="External"/><Relationship Id="rId5" Type="http://schemas.openxmlformats.org/officeDocument/2006/relationships/hyperlink" Target="mailto:emc@ieee.li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Relationship Id="rId3" Type="http://schemas.openxmlformats.org/officeDocument/2006/relationships/hyperlink" Target="mailto:emc@ieee.li" TargetMode="External"/><Relationship Id="rId4" Type="http://schemas.openxmlformats.org/officeDocument/2006/relationships/hyperlink" Target="mailto:emc@ieee.li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"/>
          <p:cNvSpPr txBox="1"/>
          <p:nvPr>
            <p:ph idx="12" type="sldNum"/>
          </p:nvPr>
        </p:nvSpPr>
        <p:spPr>
          <a:xfrm>
            <a:off x="11618842" y="6256684"/>
            <a:ext cx="4701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"/>
          <p:cNvSpPr txBox="1"/>
          <p:nvPr>
            <p:ph type="ctrTitle"/>
          </p:nvPr>
        </p:nvSpPr>
        <p:spPr>
          <a:xfrm>
            <a:off x="1524000" y="1264597"/>
            <a:ext cx="9144000" cy="218779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rPr lang="en-US"/>
              <a:t>EMC Society</a:t>
            </a:r>
            <a:endParaRPr/>
          </a:p>
        </p:txBody>
      </p:sp>
      <p:sp>
        <p:nvSpPr>
          <p:cNvPr id="137" name="Google Shape;137;p2"/>
          <p:cNvSpPr txBox="1"/>
          <p:nvPr>
            <p:ph idx="1" type="subTitle"/>
          </p:nvPr>
        </p:nvSpPr>
        <p:spPr>
          <a:xfrm>
            <a:off x="1524000" y="3655675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of the IEEE Long Island Section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www.ieee.li/emc</a:t>
            </a:r>
            <a:endParaRPr/>
          </a:p>
        </p:txBody>
      </p:sp>
      <p:sp>
        <p:nvSpPr>
          <p:cNvPr id="138" name="Google Shape;138;p2"/>
          <p:cNvSpPr txBox="1"/>
          <p:nvPr>
            <p:ph idx="12" type="sldNum"/>
          </p:nvPr>
        </p:nvSpPr>
        <p:spPr>
          <a:xfrm>
            <a:off x="11618842" y="6256684"/>
            <a:ext cx="4701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3"/>
          <p:cNvSpPr txBox="1"/>
          <p:nvPr>
            <p:ph type="title"/>
          </p:nvPr>
        </p:nvSpPr>
        <p:spPr>
          <a:xfrm>
            <a:off x="831850" y="223340"/>
            <a:ext cx="10515600" cy="8083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b="1" lang="en-US" sz="4400"/>
              <a:t>2021 Activity Thus Far</a:t>
            </a:r>
            <a:endParaRPr b="1" sz="4400"/>
          </a:p>
        </p:txBody>
      </p:sp>
      <p:sp>
        <p:nvSpPr>
          <p:cNvPr id="144" name="Google Shape;144;p3"/>
          <p:cNvSpPr txBox="1"/>
          <p:nvPr>
            <p:ph idx="1" type="body"/>
          </p:nvPr>
        </p:nvSpPr>
        <p:spPr>
          <a:xfrm>
            <a:off x="831850" y="1109814"/>
            <a:ext cx="10515600" cy="45328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>
                <a:solidFill>
                  <a:schemeClr val="dk1"/>
                </a:solidFill>
              </a:rPr>
              <a:t>Hosted “Underexplored Three-Phase Power Failure Conditions”</a:t>
            </a:r>
            <a:endParaRPr/>
          </a:p>
          <a:p>
            <a:pPr indent="-342900" lvl="1" marL="8001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>
                <a:solidFill>
                  <a:schemeClr val="dk1"/>
                </a:solidFill>
              </a:rPr>
              <a:t>Virtual lecture given on May 26</a:t>
            </a:r>
            <a:endParaRPr/>
          </a:p>
          <a:p>
            <a:pPr indent="-342900" lvl="1" marL="8001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>
                <a:solidFill>
                  <a:schemeClr val="dk1"/>
                </a:solidFill>
              </a:rPr>
              <a:t>107 attended from 6 countries</a:t>
            </a:r>
            <a:endParaRPr/>
          </a:p>
          <a:p>
            <a:pPr indent="-342900" lvl="1" marL="8001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>
                <a:solidFill>
                  <a:schemeClr val="dk1"/>
                </a:solidFill>
              </a:rPr>
              <a:t>Allowed other sections to co-host</a:t>
            </a:r>
            <a:endParaRPr/>
          </a:p>
          <a:p>
            <a:pPr indent="-342900" lvl="1" marL="8001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>
                <a:solidFill>
                  <a:schemeClr val="dk1"/>
                </a:solidFill>
              </a:rPr>
              <a:t>Was approved for CEU/PDH credit</a:t>
            </a:r>
            <a:endParaRPr/>
          </a:p>
          <a:p>
            <a:pPr indent="-342900" lvl="1" marL="8001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>
                <a:solidFill>
                  <a:schemeClr val="dk1"/>
                </a:solidFill>
              </a:rPr>
              <a:t>Presented suggested enhancements to MIL-STD-704 and RTCA DO-160 to clarify phase failure definition and to add conditions to help capture a more comprehensive suite of three-phase power failure modes.</a:t>
            </a:r>
            <a:endParaRPr>
              <a:solidFill>
                <a:schemeClr val="dk1"/>
              </a:solidFill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>
                <a:solidFill>
                  <a:schemeClr val="dk1"/>
                </a:solidFill>
              </a:rPr>
              <a:t> Co-sponsored “Wireless Power Transfer and Lighting Devices”</a:t>
            </a:r>
            <a:endParaRPr/>
          </a:p>
          <a:p>
            <a:pPr indent="-342900" lvl="1" marL="8001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>
                <a:solidFill>
                  <a:schemeClr val="dk1"/>
                </a:solidFill>
              </a:rPr>
              <a:t>Virtual meeting held on May 20</a:t>
            </a:r>
            <a:endParaRPr/>
          </a:p>
          <a:p>
            <a:pPr indent="-342900" lvl="1" marL="8001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>
                <a:solidFill>
                  <a:schemeClr val="dk1"/>
                </a:solidFill>
              </a:rPr>
              <a:t>C63.30, “American National Standard for Methods of Measurement of RF Emissions from Wireless Power Transfer Equipment” provided an overview of methods for testing closely coupled wireless power transfer devices.</a:t>
            </a:r>
            <a:endParaRPr/>
          </a:p>
          <a:p>
            <a:pPr indent="-342900" lvl="1" marL="8001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>
                <a:solidFill>
                  <a:schemeClr val="dk1"/>
                </a:solidFill>
              </a:rPr>
              <a:t>Forthcoming ANSI C63.29 standard, “American National Standard for Methods of Measurement of RF Emissions from Lighting Devices” covered topics including how to test programmable LED drivers to high-power dimmer towers.  </a:t>
            </a:r>
            <a:endParaRPr/>
          </a:p>
          <a:p>
            <a:pPr indent="-225425" lvl="1" marL="8001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-225425" lvl="1" marL="8001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-20193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45" name="Google Shape;145;p3"/>
          <p:cNvSpPr txBox="1"/>
          <p:nvPr>
            <p:ph idx="12" type="sldNum"/>
          </p:nvPr>
        </p:nvSpPr>
        <p:spPr>
          <a:xfrm>
            <a:off x="11608904" y="6258094"/>
            <a:ext cx="48424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4"/>
          <p:cNvSpPr txBox="1"/>
          <p:nvPr>
            <p:ph idx="12" type="sldNum"/>
          </p:nvPr>
        </p:nvSpPr>
        <p:spPr>
          <a:xfrm>
            <a:off x="11618842" y="6258094"/>
            <a:ext cx="47430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1" name="Google Shape;151;p4"/>
          <p:cNvSpPr txBox="1"/>
          <p:nvPr>
            <p:ph type="title"/>
          </p:nvPr>
        </p:nvSpPr>
        <p:spPr>
          <a:xfrm>
            <a:off x="831850" y="223340"/>
            <a:ext cx="10515600" cy="808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b="1" lang="en-US"/>
              <a:t>Planned Additional Activity for 2021</a:t>
            </a:r>
            <a:endParaRPr b="1"/>
          </a:p>
        </p:txBody>
      </p:sp>
      <p:sp>
        <p:nvSpPr>
          <p:cNvPr id="152" name="Google Shape;152;p4"/>
          <p:cNvSpPr txBox="1"/>
          <p:nvPr>
            <p:ph idx="1" type="body"/>
          </p:nvPr>
        </p:nvSpPr>
        <p:spPr>
          <a:xfrm>
            <a:off x="831850" y="1203555"/>
            <a:ext cx="10515600" cy="56348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lang="en-US"/>
              <a:t>Virtual lecture on “Power Factor”</a:t>
            </a:r>
            <a:endParaRPr b="0"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lang="en-US"/>
              <a:t>NASA Chief EMC Engineer expressed interest in providing a virtual lecture but no commitments as of yet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lang="en-US"/>
              <a:t>ETS-Lindgren EMC Engineer expressed interest in providing a virtual lecture but no commitments as of yet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lang="en-US"/>
              <a:t>IEEE LI Power Electronics Symposium</a:t>
            </a:r>
            <a:endParaRPr/>
          </a:p>
          <a:p>
            <a:pPr indent="-342900" lvl="1" marL="8001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lang="en-US"/>
              <a:t>Co-Hosted with IEEE LI PELS</a:t>
            </a:r>
            <a:endParaRPr/>
          </a:p>
          <a:p>
            <a:pPr indent="-342900" lvl="1" marL="8001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lang="en-US"/>
              <a:t>Scheduled for November 4</a:t>
            </a:r>
            <a:endParaRPr/>
          </a:p>
          <a:p>
            <a:pPr indent="-342900" lvl="1" marL="8001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lang="en-US"/>
              <a:t>In-person event</a:t>
            </a:r>
            <a:endParaRPr/>
          </a:p>
          <a:p>
            <a:pPr indent="-342900" lvl="1" marL="8001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lang="en-US"/>
              <a:t>More Information: </a:t>
            </a:r>
            <a:r>
              <a:rPr b="0" lang="en-US" u="sng">
                <a:solidFill>
                  <a:schemeClr val="hlink"/>
                </a:solidFill>
                <a:hlinkClick r:id="rId3"/>
              </a:rPr>
              <a:t>www.ieee.li/pes</a:t>
            </a:r>
            <a:r>
              <a:rPr b="0" lang="en-US"/>
              <a:t> </a:t>
            </a:r>
            <a:endParaRPr b="0"/>
          </a:p>
          <a:p>
            <a:pPr indent="-215900" lvl="1" marL="8001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/>
          </a:p>
          <a:p>
            <a:pPr indent="-1905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5"/>
          <p:cNvSpPr txBox="1"/>
          <p:nvPr>
            <p:ph idx="12" type="sldNum"/>
          </p:nvPr>
        </p:nvSpPr>
        <p:spPr>
          <a:xfrm>
            <a:off x="11608904" y="6258094"/>
            <a:ext cx="48424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8" name="Google Shape;158;p5"/>
          <p:cNvSpPr txBox="1"/>
          <p:nvPr>
            <p:ph type="title"/>
          </p:nvPr>
        </p:nvSpPr>
        <p:spPr>
          <a:xfrm>
            <a:off x="831850" y="223340"/>
            <a:ext cx="10515600" cy="8083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b="1" lang="en-US" sz="4400"/>
              <a:t>Webpage</a:t>
            </a:r>
            <a:endParaRPr b="1" sz="4400"/>
          </a:p>
        </p:txBody>
      </p:sp>
      <p:pic>
        <p:nvPicPr>
          <p:cNvPr id="159" name="Google Shape;159;p5"/>
          <p:cNvPicPr preferRelativeResize="0"/>
          <p:nvPr/>
        </p:nvPicPr>
        <p:blipFill rotWithShape="1">
          <a:blip r:embed="rId3">
            <a:alphaModFix/>
          </a:blip>
          <a:srcRect b="40787" l="944" r="0" t="-1"/>
          <a:stretch/>
        </p:blipFill>
        <p:spPr>
          <a:xfrm>
            <a:off x="4314100" y="223340"/>
            <a:ext cx="7277778" cy="5395922"/>
          </a:xfrm>
          <a:prstGeom prst="rect">
            <a:avLst/>
          </a:prstGeom>
          <a:noFill/>
          <a:ln>
            <a:noFill/>
          </a:ln>
        </p:spPr>
      </p:pic>
      <p:sp>
        <p:nvSpPr>
          <p:cNvPr id="160" name="Google Shape;160;p5"/>
          <p:cNvSpPr txBox="1"/>
          <p:nvPr>
            <p:ph idx="1" type="body"/>
          </p:nvPr>
        </p:nvSpPr>
        <p:spPr>
          <a:xfrm>
            <a:off x="831850" y="1070700"/>
            <a:ext cx="3740150" cy="56348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www.ieee.li/emc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Lists past EMC lectures in chronological order (most recent on top)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Provides contact info for chair and co-chair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Email is generic (</a:t>
            </a:r>
            <a:r>
              <a:rPr b="0" i="0" lang="en-US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emc@ieee.li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so that when new officers take over, it does not need to change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EMI/EMC reference information provided in right column with a focus on the LI section (although most info is applicable to all involved in EMI/EMC)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41300" lvl="1" marL="8001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6"/>
          <p:cNvSpPr txBox="1"/>
          <p:nvPr>
            <p:ph idx="12" type="sldNum"/>
          </p:nvPr>
        </p:nvSpPr>
        <p:spPr>
          <a:xfrm>
            <a:off x="11618842" y="6258094"/>
            <a:ext cx="47430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66" name="Google Shape;166;p6"/>
          <p:cNvSpPr txBox="1"/>
          <p:nvPr>
            <p:ph type="title"/>
          </p:nvPr>
        </p:nvSpPr>
        <p:spPr>
          <a:xfrm>
            <a:off x="831850" y="223340"/>
            <a:ext cx="10515600" cy="8083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b="1" lang="en-US" sz="4400"/>
              <a:t>Contact Information</a:t>
            </a:r>
            <a:endParaRPr b="1" sz="4400"/>
          </a:p>
        </p:txBody>
      </p:sp>
      <p:sp>
        <p:nvSpPr>
          <p:cNvPr id="167" name="Google Shape;167;p6"/>
          <p:cNvSpPr txBox="1"/>
          <p:nvPr>
            <p:ph idx="1" type="body"/>
          </p:nvPr>
        </p:nvSpPr>
        <p:spPr>
          <a:xfrm>
            <a:off x="831849" y="1070701"/>
            <a:ext cx="10656765" cy="235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/>
              <a:t>IEEE LI EMC Chair</a:t>
            </a:r>
            <a:endParaRPr/>
          </a:p>
          <a:p>
            <a:pPr indent="0" lvl="1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en-US" sz="1400"/>
              <a:t>James Colotti</a:t>
            </a:r>
            <a:endParaRPr/>
          </a:p>
          <a:p>
            <a:pPr indent="0" lvl="1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en-US" sz="1400"/>
              <a:t>631-755-7352</a:t>
            </a:r>
            <a:endParaRPr/>
          </a:p>
          <a:p>
            <a:pPr indent="0" lvl="1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en-US" sz="1400" u="sng">
                <a:solidFill>
                  <a:schemeClr val="hlink"/>
                </a:solidFill>
                <a:hlinkClick r:id="rId3"/>
              </a:rPr>
              <a:t>emc@ieee.li</a:t>
            </a:r>
            <a:endParaRPr sz="14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/>
              <a:t>IEEE LI EMC Vice Chair</a:t>
            </a:r>
            <a:endParaRPr sz="1800"/>
          </a:p>
          <a:p>
            <a:pPr indent="0" lvl="1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en-US" sz="1400"/>
              <a:t>Bob DeLisi</a:t>
            </a:r>
            <a:endParaRPr sz="1400"/>
          </a:p>
          <a:p>
            <a:pPr indent="0" lvl="1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en-US" sz="1400"/>
              <a:t>631-546-2452</a:t>
            </a:r>
            <a:endParaRPr/>
          </a:p>
          <a:p>
            <a:pPr indent="0" lvl="1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en-US" sz="1400" u="sng">
                <a:solidFill>
                  <a:schemeClr val="hlink"/>
                </a:solidFill>
                <a:hlinkClick r:id="rId4"/>
              </a:rPr>
              <a:t>emc@ieee.li</a:t>
            </a:r>
            <a:endParaRPr sz="1400"/>
          </a:p>
          <a:p>
            <a:pPr indent="-241300" lvl="1" marL="8001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sz="1600"/>
          </a:p>
          <a:p>
            <a:pPr indent="-2286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Desig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2018-09-01T00:56:34Z</dcterms:created>
  <dc:creator>Christy Moeller</dc:creator>
</cp:coreProperties>
</file>