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9"/>
  </p:notesMasterIdLst>
  <p:handoutMasterIdLst>
    <p:handoutMasterId r:id="rId10"/>
  </p:handoutMasterIdLst>
  <p:sldIdLst>
    <p:sldId id="265" r:id="rId3"/>
    <p:sldId id="266" r:id="rId4"/>
    <p:sldId id="269" r:id="rId5"/>
    <p:sldId id="267" r:id="rId6"/>
    <p:sldId id="26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66" d="100"/>
          <a:sy n="66" d="100"/>
        </p:scale>
        <p:origin x="1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Membership</a:t>
            </a:r>
            <a:endParaRPr lang="ja-JP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400584"/>
        <c:axId val="367399800"/>
      </c:barChart>
      <c:catAx>
        <c:axId val="36740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7399800"/>
        <c:crosses val="autoZero"/>
        <c:auto val="1"/>
        <c:lblAlgn val="ctr"/>
        <c:lblOffset val="100"/>
        <c:noMultiLvlLbl val="0"/>
      </c:catAx>
      <c:valAx>
        <c:axId val="36739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740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EE14A-F268-8249-8C4F-C8D16BEC7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6346E-7029-564D-8C67-749C90A3EB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222E-CA54-5347-9183-74BAB96890C3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5E85B-CD5B-FB42-8FEB-AEF8D4107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D64-0736-5142-A3E5-0E9ACD9E63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047D3-892A-4E4F-9997-44853078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3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2C6E-B839-0B4D-8049-A241AF951AE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57C1D-F1A1-7647-A1EC-2790FB44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D7CF-8E7E-AE4B-9067-5BA311158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4597"/>
            <a:ext cx="9144000" cy="218779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C06C2-C2FD-4041-9360-4BA8482B8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56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D893B-DE45-2144-8A37-AC20F06A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6684"/>
            <a:ext cx="470185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0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22F7-D833-465D-ABCA-D742F1CB6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DDF4A-01EA-4C2D-BB2C-7A832B439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D6064-A9B8-4055-AC1A-2E2FC900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7626-AFD9-481E-986E-75B83231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141A7-5373-45D0-A25F-BDAD6F7A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8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C49A-0491-4328-BA04-82833699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AA15-975E-441C-A401-8C14A440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FB9D-CEEA-4234-8735-600EE7B9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AC23-6B28-48C0-B579-0A92281C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C2235-8988-4C3B-938A-9B711E83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9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AD35-04EC-4CA5-B17F-CBAE44A5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34232-216E-4602-BD20-93EEECBEB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1B1F-E891-4E82-B2CB-4F0DCAF3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0F76F-CA0A-4070-BCB0-3CA5C367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6EE2F-B4F4-4681-950D-FDCCFA0B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3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03BA-CD4A-4B39-87BB-11952AFF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2F5D4-C8A4-49B0-B2C8-D0A9C5571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67340-8D34-4411-A1EC-97CBC2ACE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91257-AB3A-4254-B5B1-06E99FDC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619A6-5246-41C1-B80C-53A19989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D1BED-4455-4C84-82EE-9174D145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97D8-8FB4-47D0-9D64-AE76710C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4D979-8BA6-48F2-8AF0-E86FD2C6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2836C-2104-40D1-8F4C-5E2690BF7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A67D2-4DDA-4603-9660-3D129189C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F86CA-C677-4657-9769-E34F9C58C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E8C94-958D-4960-A761-AFAF471F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F4609C-7DAD-4522-891B-4BEAE47D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2520E-5773-4E75-B7D8-581D625F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3FA6-18DD-45B3-BCDC-274F40CD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287C2-633B-4BD4-B910-7FE9196F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0CE96-3BC8-4CF3-B5C6-679160F1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9FC37-FB91-45DC-AA6D-F084ACAE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D654A-36EB-4036-9CD0-299835B4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2CB28-17E4-456D-9AC0-C560F5C3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931E-2337-4F8C-A1AB-83D14414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49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7BDA-28B7-4A5A-9B2C-97500D7E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A94A-A45F-4880-96DF-614143F51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9993C-8ED2-4A96-B6A1-5C9355CBC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EFC5C-9DC2-4F5F-9829-02731C27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BBE70-78B1-44A2-861B-C2030222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99F1-F559-4D72-91D7-6871DEF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3007-38A0-475C-9C6B-0869F569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79C3A-A191-4948-A992-603F45DFD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F19C9-9256-4DB3-9515-21A26C8DF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472EA-3404-49D0-98CF-64DDABE3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A117F-C311-4E00-AC6F-C5B6B59C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BD840-ACDD-410E-B116-FA52E1DE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C5CE-3C69-4253-B0E0-82856343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732AB-78B0-4FC0-8878-EC7A51289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4C54-7567-4F7D-8771-A8E950CA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AAEBD-64E2-4980-9811-17616E93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31DA4-415C-435A-9BA0-66F3C336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31A4-28F7-3B45-80B6-924A1D9C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9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669D-9ECF-A14C-B9D4-5FC812D8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148"/>
            <a:ext cx="10515600" cy="3483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2CEBA-030D-5449-97F0-19B1D8D3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8722" y="6258091"/>
            <a:ext cx="454422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0EE11-DE6A-4380-9F95-D7342BCED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08794-97A8-4C34-98C9-33115D55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F61AC-20EF-4D6C-9D5B-781DAE11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4F3E8-D9E0-4FFE-90F3-45A77EC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6B432-1A43-4D66-AD9B-707F538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7B0F-9B7D-5043-8C9B-DF1CC943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383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3CFEF-B7B5-994B-A177-A79388DC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341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7158-E75E-6743-AFAF-025C00A7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8904" y="6258094"/>
            <a:ext cx="484240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A40B-F2DA-FB40-A9D5-6D48C01C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5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E78E-472F-954E-8929-9E80E8B2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341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EF672-8850-AD49-887C-5DF20106E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341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8E728-63BA-0A46-ACFB-4E4B1B87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2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43DB-40D6-564D-8D75-43E4C7E9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910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B1AE3-D487-864D-8B53-034E2F6E5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18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EEDE6-B6DA-214B-AD11-9B0F343F1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75092"/>
            <a:ext cx="5157787" cy="25488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52C42-85E1-1741-AABD-22A4BDA56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18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2BDD3-FA11-BD4C-BF3A-9F0EAFF3B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75092"/>
            <a:ext cx="5183188" cy="25488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2C335-ABA4-E64A-A9FC-2593124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0CE3-20DD-A34E-B8CA-4A450C49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26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1B6BB-B36F-504B-9520-AD7001B5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782" y="6258094"/>
            <a:ext cx="46436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4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C40D1-7217-8E4A-826E-C33D35AB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782" y="6258094"/>
            <a:ext cx="46436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0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92D2-7BF6-9E45-BAC6-BCE1BDF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169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4D8C-F542-B547-9E2A-BA23C057D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85862"/>
            <a:ext cx="6172200" cy="4719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1DAC4-EA7F-FA4B-B8F2-D13DEFFA6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893"/>
            <a:ext cx="3932237" cy="30933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28D03-0E5A-B945-91EB-EF1A475C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4694-B96E-F848-9CAC-47C01417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2950"/>
            <a:ext cx="3932237" cy="16260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B7691-27F4-1B40-9805-4E2B0647A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22950"/>
            <a:ext cx="6172200" cy="4682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3E95-1E74-B44A-B739-545E4EBD7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8981"/>
            <a:ext cx="3932237" cy="30562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90024-52F2-144D-95DE-5524E78A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8904" y="6258094"/>
            <a:ext cx="484240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FA832-066F-E14A-83E3-00CEC2DA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3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8C5-424F-474B-B68F-AA49AC77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8292"/>
            <a:ext cx="10515600" cy="348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CF208-08C8-6644-816E-C18E9BC77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782" y="6258094"/>
            <a:ext cx="464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9B14-B398-894D-92FE-10AC19D55CC7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34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FC650-1BC9-426E-A821-790A1525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778AC-D715-422E-AAFC-DF642055C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8EBF1-706D-4A42-9639-914956C67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0ACE-148A-4138-8850-BE2867757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91340-A0CA-4D62-8E4F-4B4555ACF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35DD-B956-481D-9E11-49B3F9E2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eice.org/cs/emcj/Eng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76" y="66715"/>
            <a:ext cx="7683062" cy="1370317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+mn-lt"/>
              </a:rPr>
              <a:t>Japan Joint Chapter Repot </a:t>
            </a:r>
            <a:r>
              <a:rPr lang="en-US" altLang="ja-JP" dirty="0">
                <a:latin typeface="+mn-lt"/>
              </a:rPr>
              <a:t/>
            </a:r>
            <a:br>
              <a:rPr lang="en-US" altLang="ja-JP" dirty="0">
                <a:latin typeface="+mn-lt"/>
              </a:rPr>
            </a:br>
            <a:r>
              <a:rPr lang="en-US" altLang="ja-JP" sz="3200" dirty="0" smtClean="0">
                <a:latin typeface="+mn-lt"/>
              </a:rPr>
              <a:t>Aug.2020-July 2021</a:t>
            </a:r>
            <a:endParaRPr lang="en-US" sz="3200" dirty="0">
              <a:latin typeface="+mn-lt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78466" y="1564386"/>
            <a:ext cx="10714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C00000"/>
                </a:solidFill>
              </a:rPr>
              <a:t>Officers:</a:t>
            </a:r>
          </a:p>
          <a:p>
            <a:pPr lvl="1"/>
            <a:r>
              <a:rPr lang="en-US" altLang="ja-JP" sz="2400" b="1" u="sng" dirty="0"/>
              <a:t>Chair:</a:t>
            </a:r>
            <a:r>
              <a:rPr lang="en-US" altLang="ja-JP" sz="2400" u="sng" dirty="0"/>
              <a:t>  </a:t>
            </a:r>
            <a:r>
              <a:rPr lang="en-US" altLang="ja-JP" sz="2400" u="sng" dirty="0" smtClean="0"/>
              <a:t>        </a:t>
            </a:r>
            <a:r>
              <a:rPr lang="en-US" altLang="ja-JP" sz="2400" u="sng" dirty="0" err="1"/>
              <a:t>Kimihiro</a:t>
            </a:r>
            <a:r>
              <a:rPr lang="en-US" altLang="ja-JP" sz="2400" u="sng" dirty="0"/>
              <a:t> </a:t>
            </a:r>
            <a:r>
              <a:rPr lang="en-US" altLang="ja-JP" sz="2400" u="sng" dirty="0" smtClean="0"/>
              <a:t>TAJIMA (</a:t>
            </a:r>
            <a:r>
              <a:rPr lang="en-US" altLang="ja-JP" sz="2400" u="sng" dirty="0"/>
              <a:t>NTT Advanced Technology)</a:t>
            </a:r>
          </a:p>
          <a:p>
            <a:pPr lvl="1"/>
            <a:r>
              <a:rPr lang="en-US" altLang="ja-JP" sz="2400" b="1" dirty="0" smtClean="0"/>
              <a:t>Vice </a:t>
            </a:r>
            <a:r>
              <a:rPr lang="en-US" altLang="ja-JP" sz="2400" b="1" dirty="0"/>
              <a:t>Chair:</a:t>
            </a:r>
            <a:r>
              <a:rPr lang="en-US" altLang="ja-JP" sz="2400" dirty="0"/>
              <a:t> Yoshitaka </a:t>
            </a:r>
            <a:r>
              <a:rPr lang="en-US" altLang="ja-JP" sz="2400" dirty="0" smtClean="0"/>
              <a:t>TOYOTA</a:t>
            </a:r>
            <a:r>
              <a:rPr lang="ja-JP" altLang="en-US" sz="2400" dirty="0"/>
              <a:t> </a:t>
            </a:r>
            <a:r>
              <a:rPr lang="en-US" altLang="ja-JP" sz="2400" dirty="0"/>
              <a:t>(OKAYAMA University)</a:t>
            </a:r>
          </a:p>
          <a:p>
            <a:pPr marL="1881188" lvl="1" indent="-1435100">
              <a:tabLst>
                <a:tab pos="3136900" algn="l"/>
              </a:tabLst>
            </a:pPr>
            <a:r>
              <a:rPr lang="en-US" altLang="ja-JP" sz="2400" b="1" dirty="0"/>
              <a:t>Secretary:</a:t>
            </a:r>
            <a:r>
              <a:rPr lang="en-US" altLang="ja-JP" sz="2400" dirty="0"/>
              <a:t> 	Takashi </a:t>
            </a:r>
            <a:r>
              <a:rPr lang="en-US" altLang="ja-JP" sz="2400" dirty="0" err="1" smtClean="0"/>
              <a:t>KASUGA</a:t>
            </a:r>
            <a:r>
              <a:rPr lang="en-US" altLang="ja-JP" sz="2400" dirty="0"/>
              <a:t> (National Institute of Technology, Nagano College)</a:t>
            </a:r>
          </a:p>
          <a:p>
            <a:pPr lvl="1"/>
            <a:r>
              <a:rPr lang="en-US" altLang="ja-JP" sz="2400" b="1" dirty="0"/>
              <a:t>Treasurer:</a:t>
            </a:r>
            <a:r>
              <a:rPr lang="en-US" altLang="ja-JP" sz="2400" dirty="0"/>
              <a:t> 	 </a:t>
            </a:r>
            <a:r>
              <a:rPr lang="en-US" altLang="ja-JP" sz="2400" dirty="0" err="1" smtClean="0"/>
              <a:t>Takehiro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MORIOKA </a:t>
            </a:r>
            <a:r>
              <a:rPr lang="en-US" altLang="ja-JP" sz="2400" dirty="0" smtClean="0"/>
              <a:t>(</a:t>
            </a:r>
            <a:r>
              <a:rPr lang="en-US" altLang="ja-JP" sz="2400" dirty="0"/>
              <a:t>National Institute of Advanced Industrial Science </a:t>
            </a:r>
            <a:r>
              <a:rPr lang="en-US" altLang="ja-JP" sz="2400" dirty="0" smtClean="0"/>
              <a:t>   </a:t>
            </a:r>
          </a:p>
          <a:p>
            <a:pPr lvl="1" algn="r"/>
            <a:r>
              <a:rPr lang="en-US" altLang="ja-JP" sz="2400" dirty="0" smtClean="0"/>
              <a:t>and </a:t>
            </a:r>
            <a:r>
              <a:rPr lang="en-US" altLang="ja-JP" sz="2400" dirty="0"/>
              <a:t>Technology)</a:t>
            </a:r>
          </a:p>
          <a:p>
            <a:pPr lvl="1"/>
            <a:endParaRPr lang="en-US" altLang="ja-JP" dirty="0"/>
          </a:p>
          <a:p>
            <a:r>
              <a:rPr lang="en-US" sz="2800" dirty="0">
                <a:solidFill>
                  <a:srgbClr val="C00000"/>
                </a:solidFill>
              </a:rPr>
              <a:t>Number of members: </a:t>
            </a:r>
            <a:r>
              <a:rPr lang="en-US" sz="2800" dirty="0"/>
              <a:t> </a:t>
            </a:r>
          </a:p>
          <a:p>
            <a:r>
              <a:rPr lang="en-US" sz="2800" dirty="0"/>
              <a:t>        </a:t>
            </a:r>
            <a:r>
              <a:rPr lang="en-US" sz="2800" dirty="0" smtClean="0"/>
              <a:t>220 </a:t>
            </a:r>
            <a:r>
              <a:rPr lang="en-US" sz="2800" dirty="0"/>
              <a:t>(</a:t>
            </a:r>
            <a:r>
              <a:rPr lang="en-US" sz="2800" dirty="0" smtClean="0"/>
              <a:t>2021, Including </a:t>
            </a:r>
            <a:r>
              <a:rPr lang="en-US" sz="2800" dirty="0"/>
              <a:t>Sendai </a:t>
            </a:r>
            <a:r>
              <a:rPr lang="en-US" sz="2800" dirty="0" smtClean="0"/>
              <a:t>Chapter 21 </a:t>
            </a:r>
            <a:r>
              <a:rPr lang="en-US" sz="2800" dirty="0"/>
              <a:t>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/>
          </p:nvPr>
        </p:nvGraphicFramePr>
        <p:xfrm>
          <a:off x="8669079" y="4278062"/>
          <a:ext cx="3398874" cy="2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8438147" y="75715"/>
            <a:ext cx="3159071" cy="2648669"/>
            <a:chOff x="8875313" y="75716"/>
            <a:chExt cx="2721905" cy="2268254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5313" y="75716"/>
              <a:ext cx="2721905" cy="2268254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10368516" y="1742037"/>
              <a:ext cx="45719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10631448" y="1385560"/>
              <a:ext cx="45719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487874" y="1657945"/>
              <a:ext cx="607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Tokyo</a:t>
              </a:r>
              <a:endParaRPr kumimoji="1" lang="ja-JP" altLang="en-US" sz="1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677167" y="1341531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Sendai</a:t>
              </a:r>
              <a:endParaRPr kumimoji="1" lang="ja-JP" altLang="en-US" sz="1400" dirty="0"/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866" y="3983479"/>
            <a:ext cx="4313166" cy="269011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247140" y="457839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220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201" y="10709"/>
            <a:ext cx="1360321" cy="136032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959" y="10709"/>
            <a:ext cx="1426323" cy="14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50292" y="974462"/>
            <a:ext cx="11737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200" dirty="0">
                <a:solidFill>
                  <a:srgbClr val="000000"/>
                </a:solidFill>
              </a:rPr>
              <a:t>Japan Joint/Sendai </a:t>
            </a:r>
            <a:r>
              <a:rPr lang="en-US" altLang="ja-JP" sz="3200" dirty="0" smtClean="0">
                <a:solidFill>
                  <a:srgbClr val="000000"/>
                </a:solidFill>
              </a:rPr>
              <a:t>Chapter Annual Meeting (Dec. 2020)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lvl="1"/>
            <a:endParaRPr lang="en-US" altLang="ja-JP" sz="32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200" dirty="0" smtClean="0">
                <a:solidFill>
                  <a:srgbClr val="000000"/>
                </a:solidFill>
              </a:rPr>
              <a:t>Student Award 2020 (March 2021) </a:t>
            </a:r>
            <a:endParaRPr lang="ja-JP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ja-JP" sz="32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200" dirty="0">
                <a:solidFill>
                  <a:srgbClr val="000000"/>
                </a:solidFill>
              </a:rPr>
              <a:t>Technical </a:t>
            </a:r>
            <a:r>
              <a:rPr lang="en-US" altLang="ja-JP" sz="3200" dirty="0" smtClean="0">
                <a:solidFill>
                  <a:srgbClr val="000000"/>
                </a:solidFill>
              </a:rPr>
              <a:t>Meetings</a:t>
            </a:r>
            <a:r>
              <a:rPr lang="ja-JP" altLang="en-US" sz="3200" dirty="0">
                <a:solidFill>
                  <a:srgbClr val="000000"/>
                </a:solidFill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</a:rPr>
              <a:t>(August 2020 - July 2021)</a:t>
            </a:r>
          </a:p>
          <a:p>
            <a:pPr lvl="1"/>
            <a:r>
              <a:rPr lang="en-US" altLang="ja-JP" sz="3200" dirty="0" smtClean="0">
                <a:solidFill>
                  <a:srgbClr val="000000"/>
                </a:solidFill>
              </a:rPr>
              <a:t>    </a:t>
            </a:r>
            <a:r>
              <a:rPr lang="en-US" altLang="ja-JP" sz="3200" dirty="0" smtClean="0">
                <a:solidFill>
                  <a:srgbClr val="FF0000"/>
                </a:solidFill>
              </a:rPr>
              <a:t>10 </a:t>
            </a:r>
            <a:r>
              <a:rPr lang="en-US" altLang="ja-JP" sz="3200" dirty="0">
                <a:solidFill>
                  <a:srgbClr val="FF0000"/>
                </a:solidFill>
              </a:rPr>
              <a:t>meetings </a:t>
            </a:r>
            <a:r>
              <a:rPr lang="en-US" altLang="ja-JP" sz="3200" dirty="0">
                <a:solidFill>
                  <a:srgbClr val="000000"/>
                </a:solidFill>
              </a:rPr>
              <a:t>in co-operation with meetings on EMC sponsored </a:t>
            </a:r>
            <a:r>
              <a:rPr lang="en-US" altLang="ja-JP" sz="3200" dirty="0" smtClean="0">
                <a:solidFill>
                  <a:srgbClr val="000000"/>
                </a:solidFill>
              </a:rPr>
              <a:t>   </a:t>
            </a:r>
          </a:p>
          <a:p>
            <a:pPr lvl="1"/>
            <a:r>
              <a:rPr lang="en-US" altLang="ja-JP" sz="3200" dirty="0">
                <a:solidFill>
                  <a:srgbClr val="000000"/>
                </a:solidFill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</a:rPr>
              <a:t>   by </a:t>
            </a:r>
            <a:r>
              <a:rPr lang="en-US" altLang="ja-JP" sz="3200" dirty="0" err="1">
                <a:solidFill>
                  <a:srgbClr val="000000"/>
                </a:solidFill>
              </a:rPr>
              <a:t>EMCJ</a:t>
            </a:r>
            <a:r>
              <a:rPr lang="en-US" altLang="ja-JP" sz="3200" dirty="0">
                <a:solidFill>
                  <a:srgbClr val="000000"/>
                </a:solidFill>
              </a:rPr>
              <a:t> of  </a:t>
            </a:r>
            <a:r>
              <a:rPr lang="en-US" altLang="ja-JP" sz="3200" dirty="0" err="1">
                <a:solidFill>
                  <a:srgbClr val="000000"/>
                </a:solidFill>
              </a:rPr>
              <a:t>IEICE</a:t>
            </a:r>
            <a:r>
              <a:rPr lang="en-US" altLang="ja-JP" sz="3200" dirty="0">
                <a:solidFill>
                  <a:srgbClr val="000000"/>
                </a:solidFill>
              </a:rPr>
              <a:t>* Communications Society.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ja-JP" sz="32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200" dirty="0">
                <a:solidFill>
                  <a:srgbClr val="000000"/>
                </a:solidFill>
              </a:rPr>
              <a:t>Special Lecture by Distinguished Lecturer </a:t>
            </a:r>
            <a:r>
              <a:rPr lang="en-US" altLang="ja-JP" sz="3200" dirty="0" smtClean="0">
                <a:solidFill>
                  <a:srgbClr val="000000"/>
                </a:solidFill>
              </a:rPr>
              <a:t>2021  (will be in Oct.)</a:t>
            </a:r>
            <a:endParaRPr lang="en-US" altLang="ja-JP" sz="3200" dirty="0">
              <a:solidFill>
                <a:srgbClr val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38927" y="175317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/>
              <a:t>Activities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7389CE-9FD4-4DDF-9C92-61AE2D24970A}"/>
              </a:ext>
            </a:extLst>
          </p:cNvPr>
          <p:cNvSpPr txBox="1"/>
          <p:nvPr/>
        </p:nvSpPr>
        <p:spPr>
          <a:xfrm>
            <a:off x="2808622" y="4414520"/>
            <a:ext cx="971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*IEICE: The Institute of Electronics, Information Communication Engineers </a:t>
            </a:r>
          </a:p>
        </p:txBody>
      </p:sp>
    </p:spTree>
    <p:extLst>
      <p:ext uri="{BB962C8B-B14F-4D97-AF65-F5344CB8AC3E}">
        <p14:creationId xmlns:p14="http://schemas.microsoft.com/office/powerpoint/2010/main" val="38714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84184" y="191738"/>
            <a:ext cx="3677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/>
              <a:t>What is </a:t>
            </a:r>
            <a:r>
              <a:rPr lang="en-US" altLang="ja-JP" sz="4400" dirty="0" err="1" smtClean="0"/>
              <a:t>EMCJ</a:t>
            </a:r>
            <a:r>
              <a:rPr lang="en-US" altLang="ja-JP" sz="4400" dirty="0" smtClean="0"/>
              <a:t> ?</a:t>
            </a:r>
            <a:endParaRPr lang="en-US" altLang="ja-JP" sz="44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22856" y="1106100"/>
            <a:ext cx="5945715" cy="4104530"/>
            <a:chOff x="687313" y="1294785"/>
            <a:chExt cx="6468230" cy="410453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313" y="1294785"/>
              <a:ext cx="6468230" cy="4104530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687313" y="1294785"/>
              <a:ext cx="6468230" cy="410453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084" y="1410899"/>
            <a:ext cx="5466503" cy="4728644"/>
          </a:xfrm>
          <a:prstGeom prst="rect">
            <a:avLst/>
          </a:prstGeom>
        </p:spPr>
      </p:pic>
      <p:sp>
        <p:nvSpPr>
          <p:cNvPr id="6" name="正方形/長方形 5">
            <a:hlinkClick r:id="rId4"/>
          </p:cNvPr>
          <p:cNvSpPr/>
          <p:nvPr/>
        </p:nvSpPr>
        <p:spPr>
          <a:xfrm>
            <a:off x="1716992" y="5210630"/>
            <a:ext cx="459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hlinkClick r:id="rId4"/>
              </a:rPr>
              <a:t>https://www.ieice.org/cs/emcj/Eng/index.html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535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932991" y="401054"/>
            <a:ext cx="4764505" cy="107482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chapter meeting</a:t>
            </a:r>
            <a:endParaRPr kumimoji="1" lang="ja-JP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Japan Joint /Sendai Chapters</a:t>
            </a:r>
            <a:endParaRPr kumimoji="1" lang="ja-JP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45F3DB8-BE8D-4563-BCD5-D6C4DEC0816E}"/>
              </a:ext>
            </a:extLst>
          </p:cNvPr>
          <p:cNvSpPr/>
          <p:nvPr/>
        </p:nvSpPr>
        <p:spPr>
          <a:xfrm>
            <a:off x="1061328" y="1685049"/>
            <a:ext cx="4964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DATE: </a:t>
            </a:r>
            <a:r>
              <a:rPr lang="en-US" altLang="ja-JP" sz="2400" dirty="0" smtClean="0">
                <a:solidFill>
                  <a:srgbClr val="000000"/>
                </a:solidFill>
              </a:rPr>
              <a:t>Dec. 10, 2020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</a:rPr>
              <a:t>PLACE</a:t>
            </a:r>
            <a:r>
              <a:rPr lang="en-US" altLang="ja-JP" sz="2400" dirty="0">
                <a:solidFill>
                  <a:srgbClr val="000000"/>
                </a:solidFill>
              </a:rPr>
              <a:t>: </a:t>
            </a:r>
            <a:r>
              <a:rPr lang="en-US" altLang="ja-JP" sz="2400" dirty="0" smtClean="0">
                <a:solidFill>
                  <a:srgbClr val="000000"/>
                </a:solidFill>
              </a:rPr>
              <a:t>Web meeting (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WebEX</a:t>
            </a:r>
            <a:r>
              <a:rPr lang="en-US" altLang="ja-JP" sz="2400" dirty="0" smtClean="0">
                <a:solidFill>
                  <a:srgbClr val="000000"/>
                </a:solidFill>
              </a:rPr>
              <a:t>) 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</a:rPr>
              <a:t>Title</a:t>
            </a:r>
            <a:r>
              <a:rPr lang="en-US" altLang="ja-JP" sz="2400" dirty="0">
                <a:solidFill>
                  <a:srgbClr val="000000"/>
                </a:solidFill>
              </a:rPr>
              <a:t>: </a:t>
            </a:r>
            <a:r>
              <a:rPr lang="en-US" altLang="ja-JP" sz="2400" dirty="0" smtClean="0">
                <a:solidFill>
                  <a:srgbClr val="000000"/>
                </a:solidFill>
              </a:rPr>
              <a:t>5 Lectures &amp; discussions</a:t>
            </a:r>
            <a:endParaRPr lang="en-US" altLang="ja-JP" sz="2400" dirty="0"/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/>
              <a:t>Attendees: </a:t>
            </a:r>
            <a:r>
              <a:rPr lang="en-US" altLang="ja-JP" sz="2400" dirty="0" smtClean="0"/>
              <a:t>32</a:t>
            </a:r>
            <a:endParaRPr lang="en-US" altLang="ja-JP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6994358" y="409077"/>
            <a:ext cx="4764505" cy="107482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Fellow Lecture</a:t>
            </a:r>
          </a:p>
          <a:p>
            <a:pPr algn="ctr"/>
            <a:r>
              <a:rPr kumimoji="1" lang="en-US" altLang="ja-JP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TBD in 2021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429" y="3286489"/>
            <a:ext cx="2954327" cy="261705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959429" y="3235908"/>
            <a:ext cx="3048686" cy="2824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45F3DB8-BE8D-4563-BCD5-D6C4DEC0816E}"/>
              </a:ext>
            </a:extLst>
          </p:cNvPr>
          <p:cNvSpPr/>
          <p:nvPr/>
        </p:nvSpPr>
        <p:spPr>
          <a:xfrm>
            <a:off x="6626246" y="1630998"/>
            <a:ext cx="55657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DATE: </a:t>
            </a:r>
            <a:r>
              <a:rPr lang="en-US" altLang="ja-JP" sz="2400" dirty="0" smtClean="0">
                <a:solidFill>
                  <a:srgbClr val="000000"/>
                </a:solidFill>
              </a:rPr>
              <a:t>Dec. 18, 2019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PLACE: Tokyo </a:t>
            </a:r>
            <a:r>
              <a:rPr lang="en-US" altLang="ja-JP" dirty="0" smtClean="0">
                <a:solidFill>
                  <a:srgbClr val="000000"/>
                </a:solidFill>
              </a:rPr>
              <a:t>(NTT R&amp;D Center)</a:t>
            </a:r>
            <a:endParaRPr lang="en-US" altLang="ja-JP" dirty="0">
              <a:solidFill>
                <a:srgbClr val="000000"/>
              </a:solidFill>
            </a:endParaRP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Title: Study on Lightning Electromagnetic </a:t>
            </a:r>
            <a:r>
              <a:rPr lang="en-US" altLang="ja-JP" sz="2400" dirty="0" smtClean="0">
                <a:solidFill>
                  <a:srgbClr val="000000"/>
                </a:solidFill>
              </a:rPr>
              <a:t>  </a:t>
            </a:r>
          </a:p>
          <a:p>
            <a:pPr marL="95250" lvl="1"/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            Field Pulse </a:t>
            </a:r>
            <a:r>
              <a:rPr lang="en-US" altLang="ja-JP" sz="2400" dirty="0">
                <a:solidFill>
                  <a:srgbClr val="000000"/>
                </a:solidFill>
              </a:rPr>
              <a:t>Surge by prof. </a:t>
            </a:r>
            <a:r>
              <a:rPr lang="en-US" altLang="ja-JP" sz="2400" dirty="0" smtClean="0">
                <a:solidFill>
                  <a:srgbClr val="000000"/>
                </a:solidFill>
              </a:rPr>
              <a:t>Baba. </a:t>
            </a:r>
            <a:endParaRPr lang="en-US" altLang="ja-JP" sz="2400" dirty="0"/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/>
              <a:t>Attendees: </a:t>
            </a:r>
            <a:r>
              <a:rPr lang="en-US" altLang="ja-JP" sz="2400" dirty="0" smtClean="0"/>
              <a:t>30</a:t>
            </a:r>
            <a:endParaRPr lang="en-US" altLang="ja-JP" sz="24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24" y="3375535"/>
            <a:ext cx="3127056" cy="235515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352" y="3782014"/>
            <a:ext cx="1086803" cy="1726099"/>
          </a:xfrm>
          <a:prstGeom prst="rect">
            <a:avLst/>
          </a:prstGeom>
        </p:spPr>
      </p:pic>
      <p:pic>
        <p:nvPicPr>
          <p:cNvPr id="16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76" y="4625798"/>
            <a:ext cx="1183276" cy="127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額縁 2"/>
          <p:cNvSpPr/>
          <p:nvPr/>
        </p:nvSpPr>
        <p:spPr>
          <a:xfrm>
            <a:off x="729484" y="5114517"/>
            <a:ext cx="10954516" cy="1288251"/>
          </a:xfrm>
          <a:prstGeom prst="bevel">
            <a:avLst>
              <a:gd name="adj" fmla="val 3388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endParaRPr kumimoji="1" lang="en-US" altLang="ja-JP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chemeClr val="tx1"/>
                </a:solidFill>
              </a:rPr>
              <a:t>Purpose:        To motivate students, and increase of young members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chemeClr val="tx1"/>
                </a:solidFill>
              </a:rPr>
              <a:t>Recognition: A young student who made the most excellent presentation at the     </a:t>
            </a:r>
          </a:p>
          <a:p>
            <a:r>
              <a:rPr lang="en-US" altLang="ja-JP" sz="2400" dirty="0">
                <a:solidFill>
                  <a:schemeClr val="tx1"/>
                </a:solidFill>
              </a:rPr>
              <a:t>                            sponsored or co-sponsored technical meetings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13812" y="4558765"/>
            <a:ext cx="833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The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4th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/>
              <a:t>prize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ceremony was held on March</a:t>
            </a:r>
            <a:r>
              <a:rPr kumimoji="1" lang="ja-JP" altLang="en-US" sz="2800" dirty="0"/>
              <a:t> </a:t>
            </a:r>
            <a:r>
              <a:rPr kumimoji="1" lang="en-US" altLang="ja-JP" sz="2800" dirty="0" smtClean="0"/>
              <a:t>10,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2021</a:t>
            </a:r>
            <a:endParaRPr kumimoji="1" lang="en-US" altLang="ja-JP" sz="2800" dirty="0"/>
          </a:p>
        </p:txBody>
      </p:sp>
      <p:sp>
        <p:nvSpPr>
          <p:cNvPr id="8" name="上リボン 7"/>
          <p:cNvSpPr/>
          <p:nvPr/>
        </p:nvSpPr>
        <p:spPr>
          <a:xfrm>
            <a:off x="2900217" y="293391"/>
            <a:ext cx="6650181" cy="825660"/>
          </a:xfrm>
          <a:prstGeom prst="ribbon2">
            <a:avLst>
              <a:gd name="adj1" fmla="val 16667"/>
              <a:gd name="adj2" fmla="val 71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/>
              <a:t>Student Award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895" y="3103035"/>
            <a:ext cx="2869633" cy="135452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308045" y="131111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Winner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719" y="1311939"/>
            <a:ext cx="4667417" cy="3214294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722583" y="2648641"/>
            <a:ext cx="177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Award </a:t>
            </a:r>
            <a:r>
              <a:rPr kumimoji="1" lang="en-US" altLang="ja-JP" dirty="0"/>
              <a:t>ceremony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34" y="1694726"/>
            <a:ext cx="2219070" cy="27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E3E642-04F6-4FC2-BDCA-3C0CA5423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558" y="1020820"/>
            <a:ext cx="7780421" cy="16557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Kimihiro</a:t>
            </a:r>
            <a:r>
              <a:rPr lang="en-US" sz="2800" dirty="0" smtClean="0"/>
              <a:t> Tajima, </a:t>
            </a:r>
            <a:r>
              <a:rPr lang="en-US" sz="2800" dirty="0"/>
              <a:t>Chair</a:t>
            </a:r>
          </a:p>
          <a:p>
            <a:pPr algn="l"/>
            <a:r>
              <a:rPr lang="en-US" sz="2800" dirty="0"/>
              <a:t>EMC center, NTT Advanced Technology Corporation</a:t>
            </a:r>
            <a:r>
              <a:rPr lang="en-US" sz="2800" dirty="0" smtClean="0"/>
              <a:t>,</a:t>
            </a:r>
            <a:endParaRPr lang="en-US" sz="2800" dirty="0"/>
          </a:p>
          <a:p>
            <a:pPr algn="l"/>
            <a:r>
              <a:rPr lang="en-US" sz="2800" dirty="0" smtClean="0"/>
              <a:t>kimihiro.tajima@ntt-at.co.jp</a:t>
            </a:r>
            <a:endParaRPr lang="en-US" sz="2800" dirty="0"/>
          </a:p>
          <a:p>
            <a:pPr algn="l"/>
            <a:endParaRPr 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84948" y="14896"/>
            <a:ext cx="1956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/>
              <a:t>Contact</a:t>
            </a:r>
            <a:endParaRPr lang="en-US" altLang="ja-JP" sz="4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50" y="895408"/>
            <a:ext cx="2167439" cy="16020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695" y="3385499"/>
            <a:ext cx="2887578" cy="192505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964" y="3408094"/>
            <a:ext cx="2867830" cy="190245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375274" y="3249254"/>
            <a:ext cx="2863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0066CC"/>
                </a:solidFill>
              </a:rPr>
              <a:t>Defeat Corona</a:t>
            </a:r>
            <a:r>
              <a:rPr lang="ja-JP" altLang="en-US" sz="2800" dirty="0">
                <a:solidFill>
                  <a:srgbClr val="0066CC"/>
                </a:solidFill>
              </a:rPr>
              <a:t> </a:t>
            </a:r>
            <a:r>
              <a:rPr lang="en-US" altLang="ja-JP" sz="2800" dirty="0" smtClean="0">
                <a:solidFill>
                  <a:srgbClr val="0066CC"/>
                </a:solidFill>
              </a:rPr>
              <a:t>!!</a:t>
            </a:r>
            <a:endParaRPr lang="ja-JP" altLang="en-US" sz="2800" dirty="0">
              <a:solidFill>
                <a:srgbClr val="0066CC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4455" y="4718045"/>
            <a:ext cx="1265491" cy="9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286</Words>
  <Application>Microsoft Office PowerPoint</Application>
  <PresentationFormat>ワイド画面</PresentationFormat>
  <Paragraphs>54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Japan Joint Chapter Repot  Aug.2020-July 2021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TAJIMA</cp:lastModifiedBy>
  <cp:revision>40</cp:revision>
  <dcterms:created xsi:type="dcterms:W3CDTF">2018-09-01T00:56:34Z</dcterms:created>
  <dcterms:modified xsi:type="dcterms:W3CDTF">2021-07-30T01:30:00Z</dcterms:modified>
</cp:coreProperties>
</file>