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60" r:id="rId4"/>
    <p:sldId id="264" r:id="rId5"/>
    <p:sldId id="263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67" d="100"/>
          <a:sy n="67" d="100"/>
        </p:scale>
        <p:origin x="624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0EE14A-F268-8249-8C4F-C8D16BEC7D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6346E-7029-564D-8C67-749C90A3EB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B222E-CA54-5347-9183-74BAB96890C3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5E85B-CD5B-FB42-8FEB-AEF8D4107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1ED64-0736-5142-A3E5-0E9ACD9E63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047D3-892A-4E4F-9997-448530783A1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31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42C6E-B839-0B4D-8049-A241AF951AE8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57C1D-F1A1-7647-A1EC-2790FB44D3F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1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D7CF-8E7E-AE4B-9067-5BA311158B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4597"/>
            <a:ext cx="9144000" cy="218779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C06C2-C2FD-4041-9360-4BA8482B8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5567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D893B-DE45-2144-8A37-AC20F06A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842" y="6256684"/>
            <a:ext cx="470185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0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22F7-D833-465D-ABCA-D742F1CB6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DDF4A-01EA-4C2D-BB2C-7A832B439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D6064-A9B8-4055-AC1A-2E2FC900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97626-AFD9-481E-986E-75B83231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141A7-5373-45D0-A25F-BDAD6F7A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80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C49A-0491-4328-BA04-82833699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AA15-975E-441C-A401-8C14A440A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4FB9D-CEEA-4234-8735-600EE7B9F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8AC23-6B28-48C0-B579-0A92281C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C2235-8988-4C3B-938A-9B711E83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91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AD35-04EC-4CA5-B17F-CBAE44A5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34232-216E-4602-BD20-93EEECBEB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01B1F-E891-4E82-B2CB-4F0DCAF3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0F76F-CA0A-4070-BCB0-3CA5C367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6EE2F-B4F4-4681-950D-FDCCFA0B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38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003BA-CD4A-4B39-87BB-11952AFF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2F5D4-C8A4-49B0-B2C8-D0A9C5571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67340-8D34-4411-A1EC-97CBC2ACE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91257-AB3A-4254-B5B1-06E99FDC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619A6-5246-41C1-B80C-53A19989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D1BED-4455-4C84-82EE-9174D145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18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97D8-8FB4-47D0-9D64-AE76710C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4D979-8BA6-48F2-8AF0-E86FD2C63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2836C-2104-40D1-8F4C-5E2690BF7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9A67D2-4DDA-4603-9660-3D129189C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F86CA-C677-4657-9769-E34F9C58C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CE8C94-958D-4960-A761-AFAF471F4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F4609C-7DAD-4522-891B-4BEAE47D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F2520E-5773-4E75-B7D8-581D625F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3FA6-18DD-45B3-BCDC-274F40CD8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2287C2-633B-4BD4-B910-7FE9196F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0CE96-3BC8-4CF3-B5C6-679160F1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9FC37-FB91-45DC-AA6D-F084ACAE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88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D654A-36EB-4036-9CD0-299835B4F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C2CB28-17E4-456D-9AC0-C560F5C3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1931E-2337-4F8C-A1AB-83D14414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49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F7BDA-28B7-4A5A-9B2C-97500D7E0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2A94A-A45F-4880-96DF-614143F51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9993C-8ED2-4A96-B6A1-5C9355CBC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EFC5C-9DC2-4F5F-9829-02731C27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BBE70-78B1-44A2-861B-C2030222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A99F1-F559-4D72-91D7-6871DEFD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3007-38A0-475C-9C6B-0869F569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D79C3A-A191-4948-A992-603F45DFD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F19C9-9256-4DB3-9515-21A26C8DF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472EA-3404-49D0-98CF-64DDABE3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9A117F-C311-4E00-AC6F-C5B6B59CA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BD840-ACDD-410E-B116-FA52E1DE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59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CC5CE-3C69-4253-B0E0-82856343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732AB-78B0-4FC0-8878-EC7A51289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4C54-7567-4F7D-8771-A8E950CA6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AAEBD-64E2-4980-9811-17616E93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31DA4-415C-435A-9BA0-66F3C336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5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31A4-28F7-3B45-80B6-924A1D9C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19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6669D-9ECF-A14C-B9D4-5FC812D8A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148"/>
            <a:ext cx="10515600" cy="34831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2CEBA-030D-5449-97F0-19B1D8D3A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8722" y="6258091"/>
            <a:ext cx="454422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82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D0EE11-DE6A-4380-9F95-D7342BCED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08794-97A8-4C34-98C9-33115D555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F61AC-20EF-4D6C-9D5B-781DAE110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1435-7F25-4A8F-B218-0DE19B5C1AB5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4F3E8-D9E0-4FFE-90F3-45A77ECBD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6B432-1A43-4D66-AD9B-707F5383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35DD-B956-481D-9E11-49B3F9E2D3F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4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B7B0F-9B7D-5043-8C9B-DF1CC943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9383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3CFEF-B7B5-994B-A177-A79388DC3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341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B7158-E75E-6743-AFAF-025C00A7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8904" y="6258094"/>
            <a:ext cx="484240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86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A40B-F2DA-FB40-A9D5-6D48C01C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51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8E78E-472F-954E-8929-9E80E8B22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73415"/>
            <a:ext cx="5181600" cy="34955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EF672-8850-AD49-887C-5DF20106E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73415"/>
            <a:ext cx="5181600" cy="34955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8E728-63BA-0A46-ACFB-4E4B1B87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842" y="6258094"/>
            <a:ext cx="47430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2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43DB-40D6-564D-8D75-43E4C7E9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69101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B1AE3-D487-864D-8B53-034E2F6E5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18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EEDE6-B6DA-214B-AD11-9B0F343F1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75092"/>
            <a:ext cx="5157787" cy="25488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52C42-85E1-1741-AABD-22A4BDA56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18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2BDD3-FA11-BD4C-BF3A-9F0EAFF3B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75092"/>
            <a:ext cx="5183188" cy="25488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2C335-ABA4-E64A-A9FC-25931241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842" y="6258094"/>
            <a:ext cx="47430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2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0CE3-20DD-A34E-B8CA-4A450C49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26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1B6BB-B36F-504B-9520-AD7001B59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8782" y="6258094"/>
            <a:ext cx="46436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54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C40D1-7217-8E4A-826E-C33D35AB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8782" y="6258094"/>
            <a:ext cx="46436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0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C92D2-7BF6-9E45-BAC6-BCE1BDF3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169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C4D8C-F542-B547-9E2A-BA23C057D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85862"/>
            <a:ext cx="6172200" cy="4719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1DAC4-EA7F-FA4B-B8F2-D13DEFFA6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1893"/>
            <a:ext cx="3932237" cy="30933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28D03-0E5A-B945-91EB-EF1A475C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8842" y="6258094"/>
            <a:ext cx="474301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1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4694-B96E-F848-9CAC-47C01417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22950"/>
            <a:ext cx="3932237" cy="162603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B7691-27F4-1B40-9805-4E2B0647A3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22950"/>
            <a:ext cx="6172200" cy="46822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43E95-1E74-B44A-B739-545E4EBD7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8981"/>
            <a:ext cx="3932237" cy="30562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90024-52F2-144D-95DE-5524E78A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8904" y="6258094"/>
            <a:ext cx="484240" cy="365125"/>
          </a:xfrm>
        </p:spPr>
        <p:txBody>
          <a:bodyPr/>
          <a:lstStyle/>
          <a:p>
            <a:fld id="{03BE9B14-B398-894D-92FE-10AC19D55CC7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5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FA832-066F-E14A-83E3-00CEC2DA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3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8C5-424F-474B-B68F-AA49AC778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8292"/>
            <a:ext cx="10515600" cy="3483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CF208-08C8-6644-816E-C18E9BC77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8782" y="6258094"/>
            <a:ext cx="4643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E9B14-B398-894D-92FE-10AC19D55CC7}" type="slidenum">
              <a:rPr lang="en-US" smtClean="0"/>
              <a:pPr/>
              <a:t>‹N›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34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FC650-1BC9-426E-A821-790A1525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778AC-D715-422E-AAFC-DF642055C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8EBF1-706D-4A42-9639-914956C67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01435-7F25-4A8F-B218-0DE19B5C1AB5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20ACE-148A-4138-8850-BE2867757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91340-A0CA-4D62-8E4F-4B4555ACF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735DD-B956-481D-9E11-49B3F9E2D3F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7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F0980F-931B-5544-9ECC-E180EEBB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1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73B11-32EF-244C-BAA9-EF320114EC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IEEE EMC Society Italy Chapter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54E4E-E982-004C-ACF6-D9471725D2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Luigi Caputo</a:t>
            </a:r>
          </a:p>
          <a:p>
            <a:r>
              <a:rPr lang="en-US" dirty="0"/>
              <a:t>Luigi.Caputo@aseasistemi.com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9B67F-9E35-A54A-8A4C-4C53F7BF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7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16AEA-7931-4FB5-8D0B-98AF83478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Chapter Status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FE82A9-6FB4-4187-9FF3-4EE12F8D2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C926972-943B-4A12-B175-727445C6FE2C}"/>
              </a:ext>
            </a:extLst>
          </p:cNvPr>
          <p:cNvSpPr txBox="1"/>
          <p:nvPr/>
        </p:nvSpPr>
        <p:spPr>
          <a:xfrm>
            <a:off x="3047586" y="2690336"/>
            <a:ext cx="609517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/>
              <a:t>Chair: Luigi Caputo</a:t>
            </a:r>
          </a:p>
          <a:p>
            <a:pPr algn="ctr"/>
            <a:r>
              <a:rPr lang="it-IT" sz="2800" dirty="0"/>
              <a:t>Vice-Chair: Antonio Sorrentino</a:t>
            </a:r>
          </a:p>
          <a:p>
            <a:pPr algn="ctr"/>
            <a:r>
              <a:rPr lang="it-IT" sz="2800" dirty="0" err="1"/>
              <a:t>Secretary</a:t>
            </a:r>
            <a:r>
              <a:rPr lang="it-IT" sz="2800" dirty="0"/>
              <a:t>: Domenico Festa</a:t>
            </a:r>
          </a:p>
          <a:p>
            <a:pPr algn="ctr"/>
            <a:r>
              <a:rPr lang="it-IT" sz="2800" dirty="0" err="1"/>
              <a:t>Treasure</a:t>
            </a:r>
            <a:r>
              <a:rPr lang="it-IT" sz="2800" dirty="0"/>
              <a:t>: Domenico Festa</a:t>
            </a:r>
          </a:p>
          <a:p>
            <a:pPr algn="ctr"/>
            <a:r>
              <a:rPr lang="it-IT" sz="2800" dirty="0" err="1"/>
              <a:t>Members</a:t>
            </a:r>
            <a:r>
              <a:rPr lang="it-IT" sz="2800" dirty="0"/>
              <a:t>: 78</a:t>
            </a:r>
          </a:p>
        </p:txBody>
      </p:sp>
    </p:spTree>
    <p:extLst>
      <p:ext uri="{BB962C8B-B14F-4D97-AF65-F5344CB8AC3E}">
        <p14:creationId xmlns:p14="http://schemas.microsoft.com/office/powerpoint/2010/main" val="557784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9654-CCC5-5344-A54C-D56A71E4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93835"/>
            <a:ext cx="10515600" cy="101591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Chapter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194BA-823D-CC46-9CDA-3D2AEF501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50" y="2157605"/>
            <a:ext cx="10515600" cy="272376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2900" dirty="0">
                <a:solidFill>
                  <a:schemeClr val="tx1"/>
                </a:solidFill>
              </a:rPr>
              <a:t>Co-Sponsored</a:t>
            </a:r>
          </a:p>
          <a:p>
            <a:pPr algn="ctr"/>
            <a:r>
              <a:rPr lang="en-US" sz="2900" dirty="0">
                <a:solidFill>
                  <a:schemeClr val="tx1"/>
                </a:solidFill>
              </a:rPr>
              <a:t>Thursday, May 20, 2021</a:t>
            </a:r>
          </a:p>
          <a:p>
            <a:pPr algn="ctr"/>
            <a:r>
              <a:rPr lang="en-US" sz="2900" dirty="0">
                <a:solidFill>
                  <a:schemeClr val="tx1"/>
                </a:solidFill>
              </a:rPr>
              <a:t>IEEE EMC Society Chapter Meeting Announcement</a:t>
            </a:r>
          </a:p>
          <a:p>
            <a:pPr algn="ctr"/>
            <a:r>
              <a:rPr lang="en-US" sz="2900" dirty="0">
                <a:solidFill>
                  <a:schemeClr val="tx1"/>
                </a:solidFill>
              </a:rPr>
              <a:t>The Central Texas, Chicago, Italy, Los Angeles, Long Island, Phoenix, Poland, San Diego, Santa Clara,                      SE Michigan, Twin Cities, Vancouver BC, and Washington DC/Northern Virginia EMC Chapters,</a:t>
            </a:r>
          </a:p>
          <a:p>
            <a:pPr algn="ctr"/>
            <a:r>
              <a:rPr lang="en-US" sz="2900" dirty="0">
                <a:solidFill>
                  <a:schemeClr val="tx1"/>
                </a:solidFill>
              </a:rPr>
              <a:t>Together with ASC C63®, Announce a LIVE Webinar:</a:t>
            </a:r>
          </a:p>
          <a:p>
            <a:pPr algn="ctr"/>
            <a:endParaRPr lang="en-US" sz="2900" dirty="0">
              <a:solidFill>
                <a:schemeClr val="tx1"/>
              </a:solidFill>
            </a:endParaRPr>
          </a:p>
          <a:p>
            <a:pPr algn="ctr"/>
            <a:r>
              <a:rPr lang="en-US" sz="2900" dirty="0">
                <a:solidFill>
                  <a:schemeClr val="tx1"/>
                </a:solidFill>
              </a:rPr>
              <a:t>NEW ASC C63® Wireless and ISM Equipment Measurement Standards:</a:t>
            </a:r>
          </a:p>
          <a:p>
            <a:pPr algn="ctr"/>
            <a:r>
              <a:rPr lang="en-US" sz="2900" dirty="0">
                <a:solidFill>
                  <a:schemeClr val="tx1"/>
                </a:solidFill>
              </a:rPr>
              <a:t>Working Group Chairs Provide Update on Wireless Power Transfer and Lighting Devices</a:t>
            </a:r>
          </a:p>
          <a:p>
            <a:pPr algn="ctr"/>
            <a:endParaRPr lang="en-US" sz="29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B08E6-9AC5-6D4C-B7D6-0D870EC5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1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37F3F7-76C6-4A27-AACC-044A715B4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93834"/>
            <a:ext cx="10515600" cy="1039729"/>
          </a:xfrm>
        </p:spPr>
        <p:txBody>
          <a:bodyPr>
            <a:normAutofit/>
          </a:bodyPr>
          <a:lstStyle/>
          <a:p>
            <a:pPr algn="ctr"/>
            <a:r>
              <a:rPr lang="it-IT" sz="4000" dirty="0" err="1"/>
              <a:t>Chapter</a:t>
            </a:r>
            <a:r>
              <a:rPr lang="it-IT" sz="4000" dirty="0"/>
              <a:t> Activity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AAD53C-4344-4F27-8776-CD0244C07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788" y="2148273"/>
            <a:ext cx="10515600" cy="330479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Co-Sponsored</a:t>
            </a:r>
          </a:p>
          <a:p>
            <a:pPr algn="ctr"/>
            <a:r>
              <a:rPr lang="en-US" sz="8000" dirty="0">
                <a:solidFill>
                  <a:schemeClr val="tx1"/>
                </a:solidFill>
              </a:rPr>
              <a:t>Thursday, April 22, 2021</a:t>
            </a:r>
          </a:p>
          <a:p>
            <a:pPr algn="ctr"/>
            <a:r>
              <a:rPr lang="en-US" sz="8000" dirty="0">
                <a:solidFill>
                  <a:schemeClr val="tx1"/>
                </a:solidFill>
              </a:rPr>
              <a:t>IEEE EMC Society Chapter Meeting Announcement</a:t>
            </a:r>
          </a:p>
          <a:p>
            <a:pPr algn="ctr"/>
            <a:r>
              <a:rPr lang="en-US" sz="8000" dirty="0">
                <a:solidFill>
                  <a:schemeClr val="tx1"/>
                </a:solidFill>
              </a:rPr>
              <a:t>The Central Texas, France, Germany, Huntsville, Italy, Los Angeles, Orange County, </a:t>
            </a:r>
          </a:p>
          <a:p>
            <a:pPr algn="ctr"/>
            <a:r>
              <a:rPr lang="en-US" sz="8000" dirty="0">
                <a:solidFill>
                  <a:schemeClr val="tx1"/>
                </a:solidFill>
              </a:rPr>
              <a:t>Oregon &amp; SW Washington, Phoenix, Poland, San Diego, São Paulo, Santa Clara Valley, SE Michigan, Spain, and Turkey EMC Chapters, plus the Chicago Chapter of the Vehicular Technology Society</a:t>
            </a:r>
          </a:p>
          <a:p>
            <a:pPr algn="ctr"/>
            <a:r>
              <a:rPr lang="en-US" sz="8000" dirty="0">
                <a:solidFill>
                  <a:schemeClr val="tx1"/>
                </a:solidFill>
              </a:rPr>
              <a:t>Announce a LIVE Webinar:</a:t>
            </a:r>
          </a:p>
          <a:p>
            <a:pPr algn="ctr"/>
            <a:endParaRPr lang="en-US" sz="8000" dirty="0">
              <a:solidFill>
                <a:schemeClr val="tx1"/>
              </a:solidFill>
            </a:endParaRPr>
          </a:p>
          <a:p>
            <a:pPr algn="ctr"/>
            <a:r>
              <a:rPr lang="en-US" sz="8000" dirty="0">
                <a:solidFill>
                  <a:schemeClr val="tx1"/>
                </a:solidFill>
              </a:rPr>
              <a:t>Advances in Automotive Design and Test for EMC Applications</a:t>
            </a:r>
          </a:p>
          <a:p>
            <a:pPr algn="ctr"/>
            <a:r>
              <a:rPr lang="en-US" sz="8000" dirty="0">
                <a:solidFill>
                  <a:schemeClr val="tx1"/>
                </a:solidFill>
              </a:rPr>
              <a:t>The Latest Information on Design Strategies and Test Methods Impacting the Future of the Automotive Industry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E3ECE9-A80A-4D75-810A-8A3DDBFF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1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FEC84F-35AC-42AA-B930-2076E7D21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93835"/>
            <a:ext cx="10515600" cy="801603"/>
          </a:xfrm>
        </p:spPr>
        <p:txBody>
          <a:bodyPr>
            <a:normAutofit/>
          </a:bodyPr>
          <a:lstStyle/>
          <a:p>
            <a:pPr algn="ctr"/>
            <a:r>
              <a:rPr lang="it-IT" sz="4000" dirty="0" err="1"/>
              <a:t>Chapter</a:t>
            </a:r>
            <a:r>
              <a:rPr lang="it-IT" sz="4000" dirty="0"/>
              <a:t> Activity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58B4D0-A3C2-450D-96BA-2D87DCE30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867286"/>
            <a:ext cx="10515600" cy="2780913"/>
          </a:xfrm>
        </p:spPr>
        <p:txBody>
          <a:bodyPr>
            <a:normAutofit fontScale="92500"/>
          </a:bodyPr>
          <a:lstStyle/>
          <a:p>
            <a:pPr algn="ctr"/>
            <a:r>
              <a:rPr lang="it-IT" sz="2200" dirty="0">
                <a:solidFill>
                  <a:schemeClr val="tx1"/>
                </a:solidFill>
              </a:rPr>
              <a:t>Co-</a:t>
            </a:r>
            <a:r>
              <a:rPr lang="it-IT" sz="2200" dirty="0" err="1">
                <a:solidFill>
                  <a:schemeClr val="tx1"/>
                </a:solidFill>
              </a:rPr>
              <a:t>Sponsored</a:t>
            </a:r>
            <a:endParaRPr lang="it-IT" sz="2200" dirty="0">
              <a:solidFill>
                <a:schemeClr val="tx1"/>
              </a:solidFill>
            </a:endParaRPr>
          </a:p>
          <a:p>
            <a:pPr algn="ctr"/>
            <a:r>
              <a:rPr lang="it-IT" sz="2200" dirty="0" err="1">
                <a:solidFill>
                  <a:schemeClr val="tx1"/>
                </a:solidFill>
              </a:rPr>
              <a:t>Tuesday</a:t>
            </a:r>
            <a:r>
              <a:rPr lang="it-IT" sz="2200" dirty="0">
                <a:solidFill>
                  <a:schemeClr val="tx1"/>
                </a:solidFill>
              </a:rPr>
              <a:t>, </a:t>
            </a:r>
            <a:r>
              <a:rPr lang="it-IT" sz="2200" dirty="0" err="1">
                <a:solidFill>
                  <a:schemeClr val="tx1"/>
                </a:solidFill>
              </a:rPr>
              <a:t>December</a:t>
            </a:r>
            <a:r>
              <a:rPr lang="it-IT" sz="2200" dirty="0">
                <a:solidFill>
                  <a:schemeClr val="tx1"/>
                </a:solidFill>
              </a:rPr>
              <a:t> 8, 2020</a:t>
            </a:r>
          </a:p>
          <a:p>
            <a:pPr algn="ctr"/>
            <a:r>
              <a:rPr lang="it-IT" sz="2200" dirty="0">
                <a:solidFill>
                  <a:schemeClr val="tx1"/>
                </a:solidFill>
              </a:rPr>
              <a:t>IEEE EMC Society </a:t>
            </a:r>
            <a:r>
              <a:rPr lang="it-IT" sz="2200" dirty="0" err="1">
                <a:solidFill>
                  <a:schemeClr val="tx1"/>
                </a:solidFill>
              </a:rPr>
              <a:t>Chapter</a:t>
            </a:r>
            <a:r>
              <a:rPr lang="it-IT" sz="2200" dirty="0">
                <a:solidFill>
                  <a:schemeClr val="tx1"/>
                </a:solidFill>
              </a:rPr>
              <a:t> Meeting </a:t>
            </a:r>
            <a:r>
              <a:rPr lang="it-IT" sz="2200" dirty="0" err="1">
                <a:solidFill>
                  <a:schemeClr val="tx1"/>
                </a:solidFill>
              </a:rPr>
              <a:t>Announcement</a:t>
            </a:r>
            <a:endParaRPr lang="it-IT" sz="2200" dirty="0">
              <a:solidFill>
                <a:schemeClr val="tx1"/>
              </a:solidFill>
            </a:endParaRPr>
          </a:p>
          <a:p>
            <a:pPr algn="ctr"/>
            <a:r>
              <a:rPr lang="it-IT" sz="2200" dirty="0">
                <a:solidFill>
                  <a:schemeClr val="tx1"/>
                </a:solidFill>
              </a:rPr>
              <a:t>The Rocky Mountain, Twin Cities, Central Texas, Santa Clara Valley, Phoenix, San Diego, SE Michigan, </a:t>
            </a:r>
            <a:r>
              <a:rPr lang="it-IT" sz="2200" dirty="0" err="1">
                <a:solidFill>
                  <a:schemeClr val="tx1"/>
                </a:solidFill>
              </a:rPr>
              <a:t>Sweden</a:t>
            </a:r>
            <a:r>
              <a:rPr lang="it-IT" sz="2200" dirty="0">
                <a:solidFill>
                  <a:schemeClr val="tx1"/>
                </a:solidFill>
              </a:rPr>
              <a:t>, and </a:t>
            </a:r>
            <a:r>
              <a:rPr lang="it-IT" sz="2200" dirty="0" err="1">
                <a:solidFill>
                  <a:schemeClr val="tx1"/>
                </a:solidFill>
              </a:rPr>
              <a:t>Italy</a:t>
            </a:r>
            <a:r>
              <a:rPr lang="it-IT" sz="2200" dirty="0">
                <a:solidFill>
                  <a:schemeClr val="tx1"/>
                </a:solidFill>
              </a:rPr>
              <a:t> EMC </a:t>
            </a:r>
            <a:r>
              <a:rPr lang="it-IT" sz="2200" dirty="0" err="1">
                <a:solidFill>
                  <a:schemeClr val="tx1"/>
                </a:solidFill>
              </a:rPr>
              <a:t>Chapters</a:t>
            </a:r>
            <a:r>
              <a:rPr lang="it-IT" sz="2200" dirty="0">
                <a:solidFill>
                  <a:schemeClr val="tx1"/>
                </a:solidFill>
              </a:rPr>
              <a:t>, </a:t>
            </a:r>
            <a:r>
              <a:rPr lang="it-IT" sz="2200" dirty="0" err="1">
                <a:solidFill>
                  <a:schemeClr val="tx1"/>
                </a:solidFill>
              </a:rPr>
              <a:t>together</a:t>
            </a:r>
            <a:r>
              <a:rPr lang="it-IT" sz="2200" dirty="0">
                <a:solidFill>
                  <a:schemeClr val="tx1"/>
                </a:solidFill>
              </a:rPr>
              <a:t> with ANSI C63®, </a:t>
            </a:r>
            <a:r>
              <a:rPr lang="it-IT" sz="2200" dirty="0" err="1">
                <a:solidFill>
                  <a:schemeClr val="tx1"/>
                </a:solidFill>
              </a:rPr>
              <a:t>Announce</a:t>
            </a:r>
            <a:r>
              <a:rPr lang="it-IT" sz="2200" dirty="0">
                <a:solidFill>
                  <a:schemeClr val="tx1"/>
                </a:solidFill>
              </a:rPr>
              <a:t> a LIVE Webinar:</a:t>
            </a:r>
          </a:p>
          <a:p>
            <a:pPr algn="ctr"/>
            <a:endParaRPr lang="it-IT" sz="2200" dirty="0">
              <a:solidFill>
                <a:schemeClr val="tx1"/>
              </a:solidFill>
            </a:endParaRPr>
          </a:p>
          <a:p>
            <a:pPr algn="ctr"/>
            <a:r>
              <a:rPr lang="it-IT" sz="2200" dirty="0">
                <a:solidFill>
                  <a:schemeClr val="tx1"/>
                </a:solidFill>
              </a:rPr>
              <a:t>The </a:t>
            </a:r>
            <a:r>
              <a:rPr lang="it-IT" sz="2200" dirty="0" err="1">
                <a:solidFill>
                  <a:schemeClr val="tx1"/>
                </a:solidFill>
              </a:rPr>
              <a:t>Emerging</a:t>
            </a:r>
            <a:r>
              <a:rPr lang="it-IT" sz="2200" dirty="0">
                <a:solidFill>
                  <a:schemeClr val="tx1"/>
                </a:solidFill>
              </a:rPr>
              <a:t> </a:t>
            </a:r>
            <a:r>
              <a:rPr lang="it-IT" sz="2200" dirty="0" err="1">
                <a:solidFill>
                  <a:schemeClr val="tx1"/>
                </a:solidFill>
              </a:rPr>
              <a:t>Implications</a:t>
            </a:r>
            <a:r>
              <a:rPr lang="it-IT" sz="2200" dirty="0">
                <a:solidFill>
                  <a:schemeClr val="tx1"/>
                </a:solidFill>
              </a:rPr>
              <a:t> of Wireless </a:t>
            </a:r>
            <a:r>
              <a:rPr lang="it-IT" sz="2200" dirty="0" err="1">
                <a:solidFill>
                  <a:schemeClr val="tx1"/>
                </a:solidFill>
              </a:rPr>
              <a:t>Coexistence</a:t>
            </a:r>
            <a:r>
              <a:rPr lang="it-IT" sz="2200" dirty="0">
                <a:solidFill>
                  <a:schemeClr val="tx1"/>
                </a:solidFill>
              </a:rPr>
              <a:t> on </a:t>
            </a:r>
            <a:r>
              <a:rPr lang="it-IT" sz="2200" dirty="0" err="1">
                <a:solidFill>
                  <a:schemeClr val="tx1"/>
                </a:solidFill>
              </a:rPr>
              <a:t>Modern</a:t>
            </a:r>
            <a:r>
              <a:rPr lang="it-IT" sz="2200" dirty="0">
                <a:solidFill>
                  <a:schemeClr val="tx1"/>
                </a:solidFill>
              </a:rPr>
              <a:t> </a:t>
            </a:r>
            <a:r>
              <a:rPr lang="it-IT" sz="2200" dirty="0" err="1">
                <a:solidFill>
                  <a:schemeClr val="tx1"/>
                </a:solidFill>
              </a:rPr>
              <a:t>Medical</a:t>
            </a:r>
            <a:r>
              <a:rPr lang="it-IT" sz="2200" dirty="0">
                <a:solidFill>
                  <a:schemeClr val="tx1"/>
                </a:solidFill>
              </a:rPr>
              <a:t> </a:t>
            </a:r>
            <a:r>
              <a:rPr lang="it-IT" sz="2200" dirty="0" err="1">
                <a:solidFill>
                  <a:schemeClr val="tx1"/>
                </a:solidFill>
              </a:rPr>
              <a:t>Environments</a:t>
            </a:r>
            <a:endParaRPr lang="it-IT" sz="2200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8B42028-B631-448F-9A6B-E2262A56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55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F3BD10-8CCD-4B65-BA10-108CA701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93835"/>
            <a:ext cx="10515600" cy="844466"/>
          </a:xfrm>
        </p:spPr>
        <p:txBody>
          <a:bodyPr>
            <a:normAutofit/>
          </a:bodyPr>
          <a:lstStyle/>
          <a:p>
            <a:pPr algn="ctr"/>
            <a:r>
              <a:rPr lang="it-IT" sz="4000" dirty="0" err="1"/>
              <a:t>Chapter</a:t>
            </a:r>
            <a:r>
              <a:rPr lang="it-IT" sz="4000" dirty="0"/>
              <a:t> Activity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4CB7B8-833C-467F-A743-0954B83CB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86386"/>
            <a:ext cx="10515600" cy="24951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Co-</a:t>
            </a:r>
            <a:r>
              <a:rPr lang="it-IT" sz="2000" dirty="0" err="1">
                <a:solidFill>
                  <a:schemeClr val="tx1"/>
                </a:solidFill>
              </a:rPr>
              <a:t>Sponsored</a:t>
            </a:r>
            <a:endParaRPr lang="it-IT" sz="2000" dirty="0">
              <a:solidFill>
                <a:schemeClr val="tx1"/>
              </a:solidFill>
            </a:endParaRP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Wednesday, </a:t>
            </a:r>
            <a:r>
              <a:rPr lang="it-IT" sz="2000" dirty="0" err="1">
                <a:solidFill>
                  <a:schemeClr val="tx1"/>
                </a:solidFill>
              </a:rPr>
              <a:t>October</a:t>
            </a:r>
            <a:r>
              <a:rPr lang="it-IT" sz="2000" dirty="0">
                <a:solidFill>
                  <a:schemeClr val="tx1"/>
                </a:solidFill>
              </a:rPr>
              <a:t> 21, 2020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IEEE EMC Society </a:t>
            </a:r>
            <a:r>
              <a:rPr lang="it-IT" sz="2000" dirty="0" err="1">
                <a:solidFill>
                  <a:schemeClr val="tx1"/>
                </a:solidFill>
              </a:rPr>
              <a:t>Chapter</a:t>
            </a:r>
            <a:r>
              <a:rPr lang="it-IT" sz="2000" dirty="0">
                <a:solidFill>
                  <a:schemeClr val="tx1"/>
                </a:solidFill>
              </a:rPr>
              <a:t> Meeting </a:t>
            </a:r>
            <a:r>
              <a:rPr lang="it-IT" sz="2000" dirty="0" err="1">
                <a:solidFill>
                  <a:schemeClr val="tx1"/>
                </a:solidFill>
              </a:rPr>
              <a:t>Announcement</a:t>
            </a:r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The Rocky Mountain, Twin Cities, Central Texas, Santa Clara Valley, Phoenix, San Diego, SE Michigan, </a:t>
            </a:r>
            <a:r>
              <a:rPr lang="it-IT" sz="2000" dirty="0" err="1">
                <a:solidFill>
                  <a:schemeClr val="tx1"/>
                </a:solidFill>
              </a:rPr>
              <a:t>Sweden</a:t>
            </a:r>
            <a:r>
              <a:rPr lang="it-IT" sz="2000" dirty="0">
                <a:solidFill>
                  <a:schemeClr val="tx1"/>
                </a:solidFill>
              </a:rPr>
              <a:t>, and </a:t>
            </a:r>
            <a:r>
              <a:rPr lang="it-IT" sz="2000" dirty="0" err="1">
                <a:solidFill>
                  <a:schemeClr val="tx1"/>
                </a:solidFill>
              </a:rPr>
              <a:t>Italy</a:t>
            </a:r>
            <a:r>
              <a:rPr lang="it-IT" sz="2000" dirty="0">
                <a:solidFill>
                  <a:schemeClr val="tx1"/>
                </a:solidFill>
              </a:rPr>
              <a:t> EMC </a:t>
            </a:r>
            <a:r>
              <a:rPr lang="it-IT" sz="2000" dirty="0" err="1">
                <a:solidFill>
                  <a:schemeClr val="tx1"/>
                </a:solidFill>
              </a:rPr>
              <a:t>Chapters</a:t>
            </a:r>
            <a:r>
              <a:rPr lang="it-IT" sz="2000" dirty="0">
                <a:solidFill>
                  <a:schemeClr val="tx1"/>
                </a:solidFill>
              </a:rPr>
              <a:t>, </a:t>
            </a:r>
            <a:r>
              <a:rPr lang="it-IT" sz="2000" dirty="0" err="1">
                <a:solidFill>
                  <a:schemeClr val="tx1"/>
                </a:solidFill>
              </a:rPr>
              <a:t>together</a:t>
            </a:r>
            <a:r>
              <a:rPr lang="it-IT" sz="2000" dirty="0">
                <a:solidFill>
                  <a:schemeClr val="tx1"/>
                </a:solidFill>
              </a:rPr>
              <a:t> with ANSI C63®, </a:t>
            </a:r>
            <a:r>
              <a:rPr lang="it-IT" sz="2000" dirty="0" err="1">
                <a:solidFill>
                  <a:schemeClr val="tx1"/>
                </a:solidFill>
              </a:rPr>
              <a:t>Announce</a:t>
            </a:r>
            <a:r>
              <a:rPr lang="it-IT" sz="2000" dirty="0">
                <a:solidFill>
                  <a:schemeClr val="tx1"/>
                </a:solidFill>
              </a:rPr>
              <a:t> a LIVE Webinar: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The </a:t>
            </a:r>
            <a:r>
              <a:rPr lang="it-IT" sz="2000" dirty="0" err="1">
                <a:solidFill>
                  <a:schemeClr val="tx1"/>
                </a:solidFill>
              </a:rPr>
              <a:t>Emerging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Implications</a:t>
            </a:r>
            <a:r>
              <a:rPr lang="it-IT" sz="2000" dirty="0">
                <a:solidFill>
                  <a:schemeClr val="tx1"/>
                </a:solidFill>
              </a:rPr>
              <a:t> of Wireless </a:t>
            </a:r>
            <a:r>
              <a:rPr lang="it-IT" sz="2000" dirty="0" err="1">
                <a:solidFill>
                  <a:schemeClr val="tx1"/>
                </a:solidFill>
              </a:rPr>
              <a:t>Coexistence</a:t>
            </a:r>
            <a:r>
              <a:rPr lang="it-IT" sz="2000" dirty="0">
                <a:solidFill>
                  <a:schemeClr val="tx1"/>
                </a:solidFill>
              </a:rPr>
              <a:t> on </a:t>
            </a:r>
            <a:r>
              <a:rPr lang="it-IT" sz="2000" dirty="0" err="1">
                <a:solidFill>
                  <a:schemeClr val="tx1"/>
                </a:solidFill>
              </a:rPr>
              <a:t>Today’s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Modern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Vehicles</a:t>
            </a:r>
            <a:endParaRPr lang="it-IT" sz="2000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3540611-1895-4955-B259-61FB5312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E9B14-B398-894D-92FE-10AC19D55CC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19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Custom Design</vt:lpstr>
      <vt:lpstr>Presentazione standard di PowerPoint</vt:lpstr>
      <vt:lpstr>IEEE EMC Society Italy Chapter</vt:lpstr>
      <vt:lpstr>Chapter Status</vt:lpstr>
      <vt:lpstr>Chapter Activity</vt:lpstr>
      <vt:lpstr>Chapter Activity</vt:lpstr>
      <vt:lpstr>Chapter Activity</vt:lpstr>
      <vt:lpstr>Chapter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Luigi Caputo</cp:lastModifiedBy>
  <cp:revision>16</cp:revision>
  <dcterms:created xsi:type="dcterms:W3CDTF">2018-09-01T00:56:34Z</dcterms:created>
  <dcterms:modified xsi:type="dcterms:W3CDTF">2021-07-30T06:50:59Z</dcterms:modified>
</cp:coreProperties>
</file>