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jCdLPMaOIx4CEhK37UDw2KrBRn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customschemas.google.com/relationships/presentationmetadata" Target="metadata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ctrTitle"/>
          </p:nvPr>
        </p:nvSpPr>
        <p:spPr>
          <a:xfrm>
            <a:off x="1524000" y="1264597"/>
            <a:ext cx="9144000" cy="21877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subTitle"/>
          </p:nvPr>
        </p:nvSpPr>
        <p:spPr>
          <a:xfrm>
            <a:off x="1524000" y="365567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11618842" y="6256684"/>
            <a:ext cx="4701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1" name="Google Shape;6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3" name="Google Shape;7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6" name="Google Shape;86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88" name="Google Shape;88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04" name="Google Shape;104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05" name="Google Shape;10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2" name="Google Shape;11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1850" y="79383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1850" y="3834199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9788" y="622950"/>
            <a:ext cx="3932237" cy="16260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/>
          <p:nvPr>
            <p:ph idx="2" type="pic"/>
          </p:nvPr>
        </p:nvSpPr>
        <p:spPr>
          <a:xfrm>
            <a:off x="5183188" y="622950"/>
            <a:ext cx="6172200" cy="4682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10"/>
          <p:cNvSpPr txBox="1"/>
          <p:nvPr>
            <p:ph idx="1" type="body"/>
          </p:nvPr>
        </p:nvSpPr>
        <p:spPr>
          <a:xfrm>
            <a:off x="839788" y="2248981"/>
            <a:ext cx="3932237" cy="3056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/>
          <p:nvPr>
            <p:ph type="title"/>
          </p:nvPr>
        </p:nvSpPr>
        <p:spPr>
          <a:xfrm>
            <a:off x="839788" y="46910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" type="body"/>
          </p:nvPr>
        </p:nvSpPr>
        <p:spPr>
          <a:xfrm>
            <a:off x="839788" y="1951180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9" name="Google Shape;29;p11"/>
          <p:cNvSpPr txBox="1"/>
          <p:nvPr>
            <p:ph idx="2" type="body"/>
          </p:nvPr>
        </p:nvSpPr>
        <p:spPr>
          <a:xfrm>
            <a:off x="839788" y="2775092"/>
            <a:ext cx="5157787" cy="2548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3" type="body"/>
          </p:nvPr>
        </p:nvSpPr>
        <p:spPr>
          <a:xfrm>
            <a:off x="6172200" y="1951180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1" name="Google Shape;31;p11"/>
          <p:cNvSpPr txBox="1"/>
          <p:nvPr>
            <p:ph idx="4" type="body"/>
          </p:nvPr>
        </p:nvSpPr>
        <p:spPr>
          <a:xfrm>
            <a:off x="6172200" y="2775092"/>
            <a:ext cx="5183188" cy="2548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74819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2187148"/>
            <a:ext cx="10515600" cy="3483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11638722" y="6258091"/>
            <a:ext cx="45442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/>
          <p:nvPr>
            <p:ph type="title"/>
          </p:nvPr>
        </p:nvSpPr>
        <p:spPr>
          <a:xfrm>
            <a:off x="838200" y="7175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838200" y="1773415"/>
            <a:ext cx="5181600" cy="3495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2" type="body"/>
          </p:nvPr>
        </p:nvSpPr>
        <p:spPr>
          <a:xfrm>
            <a:off x="6172200" y="1773415"/>
            <a:ext cx="5181600" cy="34955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4"/>
          <p:cNvSpPr txBox="1"/>
          <p:nvPr>
            <p:ph type="title"/>
          </p:nvPr>
        </p:nvSpPr>
        <p:spPr>
          <a:xfrm>
            <a:off x="838200" y="61226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11628782" y="6258094"/>
            <a:ext cx="46436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idx="12" type="sldNum"/>
          </p:nvPr>
        </p:nvSpPr>
        <p:spPr>
          <a:xfrm>
            <a:off x="11628782" y="6258094"/>
            <a:ext cx="46436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/>
          <p:nvPr>
            <p:ph type="title"/>
          </p:nvPr>
        </p:nvSpPr>
        <p:spPr>
          <a:xfrm>
            <a:off x="839788" y="611692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" type="body"/>
          </p:nvPr>
        </p:nvSpPr>
        <p:spPr>
          <a:xfrm>
            <a:off x="5183188" y="585862"/>
            <a:ext cx="6172200" cy="4719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0" name="Google Shape;50;p16"/>
          <p:cNvSpPr txBox="1"/>
          <p:nvPr>
            <p:ph idx="2" type="body"/>
          </p:nvPr>
        </p:nvSpPr>
        <p:spPr>
          <a:xfrm>
            <a:off x="839788" y="2211893"/>
            <a:ext cx="3932237" cy="309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1" name="Google Shape;51;p16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9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64933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2088292"/>
            <a:ext cx="10515600" cy="3483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11628782" y="6258094"/>
            <a:ext cx="46436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Google Shape;54;p1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r8.ieee.org/denmark-emcs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"/>
          <p:cNvSpPr txBox="1"/>
          <p:nvPr>
            <p:ph idx="12" type="sldNum"/>
          </p:nvPr>
        </p:nvSpPr>
        <p:spPr>
          <a:xfrm>
            <a:off x="11618842" y="6256684"/>
            <a:ext cx="4701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"/>
          <p:cNvSpPr txBox="1"/>
          <p:nvPr>
            <p:ph type="ctrTitle"/>
          </p:nvPr>
        </p:nvSpPr>
        <p:spPr>
          <a:xfrm>
            <a:off x="1524000" y="701951"/>
            <a:ext cx="9144000" cy="21877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EMC Society</a:t>
            </a:r>
            <a:endParaRPr/>
          </a:p>
        </p:txBody>
      </p:sp>
      <p:sp>
        <p:nvSpPr>
          <p:cNvPr id="137" name="Google Shape;137;p2"/>
          <p:cNvSpPr txBox="1"/>
          <p:nvPr>
            <p:ph idx="1" type="subTitle"/>
          </p:nvPr>
        </p:nvSpPr>
        <p:spPr>
          <a:xfrm>
            <a:off x="1524000" y="353063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of the IEEE DENMARK Section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https://r8.ieee.org/denmark-emcs</a:t>
            </a:r>
            <a:endParaRPr/>
          </a:p>
        </p:txBody>
      </p:sp>
      <p:sp>
        <p:nvSpPr>
          <p:cNvPr id="138" name="Google Shape;138;p2"/>
          <p:cNvSpPr txBox="1"/>
          <p:nvPr>
            <p:ph idx="12" type="sldNum"/>
          </p:nvPr>
        </p:nvSpPr>
        <p:spPr>
          <a:xfrm>
            <a:off x="11618842" y="6256684"/>
            <a:ext cx="4701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9" name="Google Shape;139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12996" y="1973500"/>
            <a:ext cx="3540550" cy="3546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/>
              <a:t>Overview</a:t>
            </a:r>
            <a:endParaRPr/>
          </a:p>
        </p:txBody>
      </p:sp>
      <p:sp>
        <p:nvSpPr>
          <p:cNvPr id="145" name="Google Shape;145;p3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6" name="Google Shape;146;p3"/>
          <p:cNvSpPr txBox="1"/>
          <p:nvPr>
            <p:ph idx="1" type="body"/>
          </p:nvPr>
        </p:nvSpPr>
        <p:spPr>
          <a:xfrm>
            <a:off x="831850" y="1109814"/>
            <a:ext cx="10515600" cy="45328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</a:rPr>
              <a:t>The IEEE Denmark EMC Society Chapter was approved on 12 Feb 2021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</a:rPr>
              <a:t>Election of the society chapter was done on May 2021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</a:rPr>
              <a:t>The society chapter website is available since June 2021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</a:rPr>
              <a:t>2021 hosted + co-sponsored activities thus far: 2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⮚"/>
            </a:pPr>
            <a:r>
              <a:rPr lang="en-US" sz="2000">
                <a:solidFill>
                  <a:schemeClr val="dk1"/>
                </a:solidFill>
              </a:rPr>
              <a:t>2021 planned additional activities: 5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15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47" name="Google Shape;14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25553" y="3229762"/>
            <a:ext cx="6342074" cy="23489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3" name="Google Shape;153;p4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/>
              <a:t>Webpage</a:t>
            </a:r>
            <a:endParaRPr/>
          </a:p>
        </p:txBody>
      </p:sp>
      <p:sp>
        <p:nvSpPr>
          <p:cNvPr id="154" name="Google Shape;154;p4"/>
          <p:cNvSpPr txBox="1"/>
          <p:nvPr>
            <p:ph idx="1" type="body"/>
          </p:nvPr>
        </p:nvSpPr>
        <p:spPr>
          <a:xfrm>
            <a:off x="831850" y="1070700"/>
            <a:ext cx="3740150" cy="435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https://r8.ieee.org/denmark-emcs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the society upcoming and past events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Provides contact info for executive committee</a:t>
            </a:r>
            <a:endParaRPr/>
          </a:p>
          <a:p>
            <a:pPr indent="-342900" lvl="0" marL="3429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&amp; Education part will be updated soon with upcoming virtual/physical education courses and seminars</a:t>
            </a:r>
            <a:endParaRPr/>
          </a:p>
          <a:p>
            <a:pPr indent="-342900" lvl="0" marL="34290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PhD and Master Thesis Award will be included soon for outstanding contributions to the field of EMC from Danish research institutes</a:t>
            </a:r>
            <a:endParaRPr/>
          </a:p>
          <a:p>
            <a:pPr indent="-241300" lvl="1" marL="800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244685" y="951349"/>
            <a:ext cx="6692064" cy="435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/>
              <a:t>2021 Activity Thus Far</a:t>
            </a:r>
            <a:endParaRPr/>
          </a:p>
        </p:txBody>
      </p:sp>
      <p:sp>
        <p:nvSpPr>
          <p:cNvPr id="161" name="Google Shape;161;p5"/>
          <p:cNvSpPr txBox="1"/>
          <p:nvPr>
            <p:ph idx="1" type="body"/>
          </p:nvPr>
        </p:nvSpPr>
        <p:spPr>
          <a:xfrm>
            <a:off x="831850" y="1109814"/>
            <a:ext cx="10515600" cy="45328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Hosted “EMC for Fixed Installations”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Virtual lecture given on June 18</a:t>
            </a:r>
            <a:r>
              <a:rPr baseline="30000" lang="en-US">
                <a:solidFill>
                  <a:schemeClr val="dk1"/>
                </a:solidFill>
              </a:rPr>
              <a:t>th</a:t>
            </a:r>
            <a:r>
              <a:rPr lang="en-US">
                <a:solidFill>
                  <a:schemeClr val="dk1"/>
                </a:solidFill>
              </a:rPr>
              <a:t> 2021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75 attended 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Allowed other sections to co-host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Topics: </a:t>
            </a:r>
            <a:endParaRPr/>
          </a:p>
          <a:p>
            <a:pPr indent="-342900" lvl="2" marL="12573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>
                <a:solidFill>
                  <a:schemeClr val="dk1"/>
                </a:solidFill>
              </a:rPr>
              <a:t>EMC directive 2014/30/EU: Compliance for fixed installations</a:t>
            </a:r>
            <a:endParaRPr/>
          </a:p>
          <a:p>
            <a:pPr indent="-342900" lvl="2" marL="12573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>
                <a:solidFill>
                  <a:schemeClr val="dk1"/>
                </a:solidFill>
              </a:rPr>
              <a:t>EMC management of fixed installation</a:t>
            </a:r>
            <a:endParaRPr/>
          </a:p>
          <a:p>
            <a:pPr indent="-342900" lvl="2" marL="12573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>
                <a:solidFill>
                  <a:schemeClr val="dk1"/>
                </a:solidFill>
              </a:rPr>
              <a:t>Measurement campaign and wind turbines</a:t>
            </a:r>
            <a:endParaRPr/>
          </a:p>
          <a:p>
            <a:pPr indent="-342900" lvl="2" marL="12573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>
                <a:solidFill>
                  <a:schemeClr val="dk1"/>
                </a:solidFill>
              </a:rPr>
              <a:t>Interference examples from Danish center for telecommunications</a:t>
            </a:r>
            <a:endParaRPr/>
          </a:p>
          <a:p>
            <a:pPr indent="-342900" lvl="2" marL="12573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>
                <a:solidFill>
                  <a:schemeClr val="dk1"/>
                </a:solidFill>
              </a:rPr>
              <a:t>Drones for electromagnetics measurements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 Co-sponsored “Active Cancellation of Electromagnetic Emissions of Power Electronic Systems”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Virtual meeting held on June 28</a:t>
            </a:r>
            <a:r>
              <a:rPr baseline="30000" lang="en-US">
                <a:solidFill>
                  <a:schemeClr val="dk1"/>
                </a:solidFill>
              </a:rPr>
              <a:t>th</a:t>
            </a:r>
            <a:r>
              <a:rPr lang="en-US">
                <a:solidFill>
                  <a:schemeClr val="dk1"/>
                </a:solidFill>
              </a:rPr>
              <a:t> 2021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000" lvl="1" marL="342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</a:rPr>
              <a:t>Co-sponsored</a:t>
            </a:r>
            <a:r>
              <a:rPr lang="en-US">
                <a:solidFill>
                  <a:schemeClr val="dk1"/>
                </a:solidFill>
              </a:rPr>
              <a:t> “Characterizing and Mitigating Self-Generated EMI in Wireless &amp; IoT Devices”</a:t>
            </a:r>
            <a:endParaRPr/>
          </a:p>
          <a:p>
            <a:pPr indent="-342900" lvl="2" marL="799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>
                <a:solidFill>
                  <a:schemeClr val="dk1"/>
                </a:solidFill>
              </a:rPr>
              <a:t>Virtual meeting held on April 27</a:t>
            </a:r>
            <a:r>
              <a:rPr baseline="30000" lang="en-US">
                <a:solidFill>
                  <a:schemeClr val="dk1"/>
                </a:solidFill>
              </a:rPr>
              <a:t>th</a:t>
            </a:r>
            <a:r>
              <a:rPr lang="en-US">
                <a:solidFill>
                  <a:schemeClr val="dk1"/>
                </a:solidFill>
              </a:rPr>
              <a:t> 2021</a:t>
            </a:r>
            <a:endParaRPr/>
          </a:p>
          <a:p>
            <a:pPr indent="-224525" lvl="1" marL="342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5425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25425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20193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62" name="Google Shape;162;p5"/>
          <p:cNvSpPr txBox="1"/>
          <p:nvPr>
            <p:ph idx="12" type="sldNum"/>
          </p:nvPr>
        </p:nvSpPr>
        <p:spPr>
          <a:xfrm>
            <a:off x="11608904" y="6258094"/>
            <a:ext cx="48424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"/>
          <p:cNvSpPr txBox="1"/>
          <p:nvPr>
            <p:ph idx="12" type="sldNum"/>
          </p:nvPr>
        </p:nvSpPr>
        <p:spPr>
          <a:xfrm>
            <a:off x="11618842" y="6258094"/>
            <a:ext cx="4743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8" name="Google Shape;168;p6"/>
          <p:cNvSpPr txBox="1"/>
          <p:nvPr>
            <p:ph type="title"/>
          </p:nvPr>
        </p:nvSpPr>
        <p:spPr>
          <a:xfrm>
            <a:off x="831850" y="223340"/>
            <a:ext cx="10515600" cy="808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/>
              <a:t>Planned Additional Activity for 2021</a:t>
            </a:r>
            <a:endParaRPr/>
          </a:p>
        </p:txBody>
      </p:sp>
      <p:sp>
        <p:nvSpPr>
          <p:cNvPr id="169" name="Google Shape;169;p6"/>
          <p:cNvSpPr txBox="1"/>
          <p:nvPr>
            <p:ph idx="1" type="body"/>
          </p:nvPr>
        </p:nvSpPr>
        <p:spPr>
          <a:xfrm>
            <a:off x="831850" y="1203555"/>
            <a:ext cx="10515600" cy="3730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Hosting Virtual lecture on “Grid Measurements Methods 9 to 150 kHz”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Hosting Virtual lecture on “Design of EMC filter for an automotive onboard charger”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Joint activity with EMC Club Denmark (Hosted by FORCE Technology A/S) on “EMI/EMC”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Co-sponsoring “Nonlinear Shielding: A New Paradigm in EMI Control”, August 23</a:t>
            </a:r>
            <a:r>
              <a:rPr b="0" baseline="30000" lang="en-US"/>
              <a:t>rd</a:t>
            </a:r>
            <a:r>
              <a:rPr b="0" lang="en-US"/>
              <a:t> 2021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lang="en-US"/>
              <a:t>Co-sponsoring “Hybrid doctoral student meeting 2021 in Magdeburg IEEE German EMC Chapter” Nov 9-10 2021.</a:t>
            </a:r>
            <a:endParaRPr/>
          </a:p>
          <a:p>
            <a:pPr indent="-215900" lvl="1" marL="8001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/>
          </a:p>
          <a:p>
            <a:pPr indent="-190500" lvl="0" marL="3429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2018-09-01T00:56:34Z</dcterms:created>
  <dc:creator>Christy Moeller</dc:creator>
</cp:coreProperties>
</file>