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9" r:id="rId3"/>
  </p:sldMasterIdLst>
  <p:sldIdLst>
    <p:sldId id="260" r:id="rId4"/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DB3F9-B9FD-4EC2-AC26-CF040235E96D}" v="39" dt="2020-06-16T02:00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6" autoAdjust="0"/>
  </p:normalViewPr>
  <p:slideViewPr>
    <p:cSldViewPr snapToGrid="0" snapToObjects="1">
      <p:cViewPr varScale="1">
        <p:scale>
          <a:sx n="84" d="100"/>
          <a:sy n="84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173"/>
            <a:ext cx="9144000" cy="218779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325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96A0C-56D7-1C45-8EA7-92BF5E8B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20B6E-6382-5540-AD8E-84C1E47F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36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6"/>
            <a:ext cx="10515600" cy="3553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6844-23AF-334E-85DA-9A3C2863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2DEF6-2F12-9F4C-97FC-4FEB943E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855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71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AF34-ADCF-F14B-B817-202BD78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BE86-3DF1-9142-BD5E-0F0DF17F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67"/>
            <a:ext cx="10515600" cy="12297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02676"/>
            <a:ext cx="5181600" cy="3867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02676"/>
            <a:ext cx="5181600" cy="3867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A4183-4E9A-6841-BF9C-F74872C8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0A259-7C8A-964E-B149-EAC8E8EF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36576"/>
            <a:ext cx="10515600" cy="115799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5780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75" y="2601637"/>
            <a:ext cx="5157787" cy="31496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756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96792"/>
            <a:ext cx="5183188" cy="315446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9BED9-35F7-1A49-98B5-3F64DC47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D6525-3D23-0A48-9856-28453CA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41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8EC3-67CE-864F-AD2D-DC249378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B9415-E178-884C-A685-676DFB5C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C2F79-93C8-A245-8A02-E2B5780C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6DD7B-F363-DA49-B5D1-1C09C1AA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29245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29245"/>
            <a:ext cx="6172200" cy="47175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434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23C44-36E9-8147-936A-1C465A1D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9B23-8E17-A142-9639-699E0272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4841"/>
            <a:ext cx="3932237" cy="1626031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4841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0872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EF713-DE6D-754D-90AD-E547B5F6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B4911-E413-1445-A3DB-BB7896DC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7669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6FDD-B001-1047-9926-22A737F34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8EBE-FBD8-FE4D-9B71-E5BDBC92B7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7676-1C78-1D42-9083-162F5193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B970-929B-4CD8-AF30-3BA761D78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EMC-S Sendai Chapter</a:t>
            </a:r>
            <a:br>
              <a:rPr lang="en-US" dirty="0"/>
            </a:br>
            <a:r>
              <a:rPr lang="en-US" dirty="0"/>
              <a:t>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3E642-04F6-4FC2-BDCA-3C0CA5423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Shinobu Ishigami, Chair</a:t>
            </a:r>
          </a:p>
          <a:p>
            <a:r>
              <a:rPr lang="en-US" dirty="0"/>
              <a:t>Tohoku Gakuin University, Tagajo, JAPAN</a:t>
            </a:r>
          </a:p>
          <a:p>
            <a:r>
              <a:rPr lang="en-US" dirty="0"/>
              <a:t>shinobu@mail.tohoku-gakuin.ac.jp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7C7B-29F0-D04C-87EE-4F3C664D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Location</a:t>
            </a:r>
          </a:p>
        </p:txBody>
      </p:sp>
      <p:pic>
        <p:nvPicPr>
          <p:cNvPr id="11" name="図 10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6E2FD9F-1BFA-42F9-8ED9-8DB1DDF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64" y="1494437"/>
            <a:ext cx="6362272" cy="48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6742F-BDF0-473F-8E08-1CDC1C40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us</a:t>
            </a:r>
            <a:endParaRPr kumimoji="1" lang="ja-JP" altLang="en-US" dirty="0"/>
          </a:p>
        </p:txBody>
      </p:sp>
      <p:pic>
        <p:nvPicPr>
          <p:cNvPr id="7" name="図 6" descr="人, 屋内, 男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891EB419-D263-4097-82B2-B135FB57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4" y="1365469"/>
            <a:ext cx="7200000" cy="3390476"/>
          </a:xfrm>
          <a:prstGeom prst="rect">
            <a:avLst/>
          </a:prstGeom>
        </p:spPr>
      </p:pic>
      <p:pic>
        <p:nvPicPr>
          <p:cNvPr id="5" name="図 4" descr="人, 屋内, グループ, ポーズ が含まれている画像&#10;&#10;自動的に生成された説明">
            <a:extLst>
              <a:ext uri="{FF2B5EF4-FFF2-40B4-BE49-F238E27FC236}">
                <a16:creationId xmlns:a16="http://schemas.microsoft.com/office/drawing/2014/main" id="{5C2AE49A-22F5-48D1-95FD-794AE483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73" y="3060707"/>
            <a:ext cx="6857143" cy="346666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42F5A0-9CD0-4B47-8DF0-F7C6BA952207}"/>
              </a:ext>
            </a:extLst>
          </p:cNvPr>
          <p:cNvSpPr txBox="1"/>
          <p:nvPr/>
        </p:nvSpPr>
        <p:spPr>
          <a:xfrm>
            <a:off x="7570384" y="1370767"/>
            <a:ext cx="4396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Sendai Chapter was officially approved by the IEEE EMC Society on December 20th, 2001 established by Professor </a:t>
            </a:r>
            <a:r>
              <a:rPr lang="en-US" altLang="ja-JP" sz="1800" dirty="0" err="1">
                <a:latin typeface="+mn-lt"/>
                <a:ea typeface="ＭＳ Ｐゴシック" panose="020B0600070205080204" pitchFamily="50" charset="-128"/>
              </a:rPr>
              <a:t>R.Sato</a:t>
            </a:r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 (Chair), Prof. </a:t>
            </a:r>
            <a:r>
              <a:rPr lang="en-US" altLang="ja-JP" sz="1800" dirty="0" err="1">
                <a:latin typeface="+mn-lt"/>
                <a:ea typeface="ＭＳ Ｐゴシック" panose="020B0600070205080204" pitchFamily="50" charset="-128"/>
              </a:rPr>
              <a:t>T.Takagi</a:t>
            </a:r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 (Vice-chair), Prof. </a:t>
            </a:r>
            <a:r>
              <a:rPr lang="en-US" altLang="ja-JP" sz="1800" dirty="0" err="1">
                <a:latin typeface="+mn-lt"/>
                <a:ea typeface="ＭＳ Ｐゴシック" panose="020B0600070205080204" pitchFamily="50" charset="-128"/>
              </a:rPr>
              <a:t>A.Sugiura</a:t>
            </a:r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 (Secretary), and Prof. </a:t>
            </a:r>
            <a:r>
              <a:rPr lang="en-US" altLang="ja-JP" sz="1800" dirty="0" err="1">
                <a:latin typeface="+mn-lt"/>
                <a:ea typeface="ＭＳ Ｐゴシック" panose="020B0600070205080204" pitchFamily="50" charset="-128"/>
              </a:rPr>
              <a:t>H.Sone</a:t>
            </a:r>
            <a:r>
              <a:rPr lang="en-US" altLang="ja-JP" sz="1800" dirty="0">
                <a:latin typeface="+mn-lt"/>
                <a:ea typeface="ＭＳ Ｐゴシック" panose="020B0600070205080204" pitchFamily="50" charset="-128"/>
              </a:rPr>
              <a:t> (Treasurer). 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2B97C5-6E29-4ADD-A7B3-85B622ADD25F}"/>
              </a:ext>
            </a:extLst>
          </p:cNvPr>
          <p:cNvSpPr txBox="1"/>
          <p:nvPr/>
        </p:nvSpPr>
        <p:spPr>
          <a:xfrm>
            <a:off x="370384" y="4794040"/>
            <a:ext cx="44987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0" dirty="0">
                <a:ea typeface="ＭＳ Ｐゴシック" charset="-128"/>
              </a:rPr>
              <a:t>Number of Chapter Members : 21</a:t>
            </a:r>
          </a:p>
          <a:p>
            <a:r>
              <a:rPr lang="en-US" altLang="ja-JP" kern="0" dirty="0">
                <a:ea typeface="ＭＳ Ｐゴシック" charset="-128"/>
              </a:rPr>
              <a:t>Chair: Shinobu Ishigami</a:t>
            </a:r>
          </a:p>
          <a:p>
            <a:r>
              <a:rPr lang="en-US" altLang="ja-JP" kern="0" dirty="0">
                <a:ea typeface="ＭＳ Ｐゴシック" charset="-128"/>
              </a:rPr>
              <a:t>Vice-Chair: </a:t>
            </a:r>
            <a:r>
              <a:rPr lang="en-US" altLang="ja-JP" kern="0" dirty="0" err="1">
                <a:ea typeface="ＭＳ Ｐゴシック" charset="-128"/>
              </a:rPr>
              <a:t>Teruo</a:t>
            </a:r>
            <a:r>
              <a:rPr lang="en-US" altLang="ja-JP" kern="0" dirty="0">
                <a:ea typeface="ＭＳ Ｐゴシック" charset="-128"/>
              </a:rPr>
              <a:t> </a:t>
            </a:r>
            <a:r>
              <a:rPr lang="en-US" altLang="ja-JP" kern="0" dirty="0" err="1">
                <a:ea typeface="ＭＳ Ｐゴシック" charset="-128"/>
              </a:rPr>
              <a:t>Tobana</a:t>
            </a:r>
            <a:endParaRPr lang="en-US" altLang="ja-JP" kern="0" dirty="0">
              <a:ea typeface="ＭＳ Ｐゴシック" charset="-128"/>
            </a:endParaRPr>
          </a:p>
          <a:p>
            <a:r>
              <a:rPr lang="en-US" altLang="ja-JP" kern="0" dirty="0">
                <a:ea typeface="ＭＳ Ｐゴシック" charset="-128"/>
              </a:rPr>
              <a:t>Secretary: Ken Sato</a:t>
            </a:r>
          </a:p>
          <a:p>
            <a:r>
              <a:rPr lang="en-US" altLang="ja-JP" kern="0" dirty="0">
                <a:ea typeface="ＭＳ Ｐゴシック" charset="-128"/>
              </a:rPr>
              <a:t>Treasurer: </a:t>
            </a:r>
            <a:r>
              <a:rPr lang="en-US" altLang="ja-JP" kern="0" dirty="0" err="1">
                <a:ea typeface="ＭＳ Ｐゴシック" charset="-128"/>
              </a:rPr>
              <a:t>Sho</a:t>
            </a:r>
            <a:r>
              <a:rPr lang="en-US" altLang="ja-JP" kern="0" dirty="0">
                <a:ea typeface="ＭＳ Ｐゴシック" charset="-128"/>
              </a:rPr>
              <a:t> </a:t>
            </a:r>
            <a:r>
              <a:rPr lang="en-US" altLang="ja-JP" kern="0" dirty="0" err="1">
                <a:ea typeface="ＭＳ Ｐゴシック" charset="-128"/>
              </a:rPr>
              <a:t>Muroga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2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573F5-E7D4-4150-B328-780434E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Hosted our events in 2019 and 2020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782E75-0C63-43E0-9027-6AF342FA1003}"/>
              </a:ext>
            </a:extLst>
          </p:cNvPr>
          <p:cNvSpPr txBox="1"/>
          <p:nvPr/>
        </p:nvSpPr>
        <p:spPr>
          <a:xfrm>
            <a:off x="942975" y="2028616"/>
            <a:ext cx="103060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Colloquium and technical meetings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February 12, 2019, </a:t>
            </a:r>
            <a:r>
              <a:rPr lang="en-US" altLang="ja-JP" kern="0" dirty="0">
                <a:ea typeface="ＭＳ Ｐゴシック" charset="-128"/>
              </a:rPr>
              <a:t>Research Meeting for Students (7 speakers + 13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June 7, 2019, </a:t>
            </a:r>
            <a:r>
              <a:rPr lang="fr-FR" altLang="ja-JP" dirty="0"/>
              <a:t>DL meeting (Dr. Zhong Chen, ETS-Lindgren, USA, 50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November 8, 2019, </a:t>
            </a:r>
            <a:r>
              <a:rPr lang="en-US" altLang="ja-JP" kern="0" dirty="0">
                <a:ea typeface="ＭＳ Ｐゴシック" charset="-128"/>
              </a:rPr>
              <a:t>Colloquium (1 speaker +15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December 18, 2019, </a:t>
            </a:r>
            <a:r>
              <a:rPr lang="en-US" altLang="ja-JP" kern="0" dirty="0">
                <a:ea typeface="ＭＳ Ｐゴシック" charset="-128"/>
              </a:rPr>
              <a:t>Technical Lecture (4 speakers +30 audience)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ja-JP" dirty="0"/>
              <a:t>February 20, 2020, </a:t>
            </a:r>
            <a:r>
              <a:rPr lang="en-US" altLang="ja-JP" kern="0" dirty="0">
                <a:ea typeface="ＭＳ Ｐゴシック" charset="-128"/>
              </a:rPr>
              <a:t>Research Meeting for Students (10 speakers + 25 audience)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Technical meetings of co-sponsorship with the IEICE: 16 +1 (EMC Sapporo &amp; APEMC 2020)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ja-JP" sz="2000" kern="0" dirty="0">
                <a:ea typeface="ＭＳ Ｐゴシック" charset="-128"/>
              </a:rPr>
              <a:t>Administrative meeting: 2</a:t>
            </a:r>
          </a:p>
        </p:txBody>
      </p:sp>
    </p:spTree>
    <p:extLst>
      <p:ext uri="{BB962C8B-B14F-4D97-AF65-F5344CB8AC3E}">
        <p14:creationId xmlns:p14="http://schemas.microsoft.com/office/powerpoint/2010/main" val="1857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20D2D-1836-4B3C-9E66-15A79EC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EMC Sapporo &amp; APEMC 2019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509595-93B1-4586-972D-DD64CF7FF203}"/>
              </a:ext>
            </a:extLst>
          </p:cNvPr>
          <p:cNvSpPr txBox="1"/>
          <p:nvPr/>
        </p:nvSpPr>
        <p:spPr>
          <a:xfrm>
            <a:off x="985361" y="1747832"/>
            <a:ext cx="10221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1800" dirty="0">
                <a:latin typeface="Adobe Caslon Pro" panose="0205050205050A020403" pitchFamily="18" charset="0"/>
              </a:rPr>
              <a:t>“EMC </a:t>
            </a:r>
            <a:r>
              <a:rPr lang="en-GB" altLang="ja-JP" sz="1800" dirty="0" err="1">
                <a:latin typeface="Adobe Caslon Pro" panose="0205050205050A020403" pitchFamily="18" charset="0"/>
              </a:rPr>
              <a:t>Sapporo+APEMC</a:t>
            </a:r>
            <a:r>
              <a:rPr lang="en-GB" altLang="ja-JP" sz="1800" dirty="0">
                <a:latin typeface="Adobe Caslon Pro" panose="0205050205050A020403" pitchFamily="18" charset="0"/>
              </a:rPr>
              <a:t> 2019” </a:t>
            </a:r>
            <a:br>
              <a:rPr lang="en-GB" altLang="ja-JP" sz="1800" dirty="0">
                <a:latin typeface="Adobe Caslon Pro" panose="0205050205050A020403" pitchFamily="18" charset="0"/>
              </a:rPr>
            </a:br>
            <a:r>
              <a:rPr lang="en-GB" altLang="ja-JP" sz="1800" dirty="0">
                <a:latin typeface="Adobe Caslon Pro" panose="0205050205050A020403" pitchFamily="18" charset="0"/>
              </a:rPr>
              <a:t>= 2019 Joint International Symposium on Electromagnetic Compatibility and Asia-Pacific International Symposium on Electromagnetic Compatibility, Sapporo</a:t>
            </a:r>
          </a:p>
        </p:txBody>
      </p:sp>
      <p:graphicFrame>
        <p:nvGraphicFramePr>
          <p:cNvPr id="11" name="コンテンツ プレースホルダー 5" descr="3 列 4 行の表サンプル" title="表">
            <a:extLst>
              <a:ext uri="{FF2B5EF4-FFF2-40B4-BE49-F238E27FC236}">
                <a16:creationId xmlns:a16="http://schemas.microsoft.com/office/drawing/2014/main" id="{9268DD9E-AFC7-4281-8538-8155D3AFF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474612"/>
              </p:ext>
            </p:extLst>
          </p:nvPr>
        </p:nvGraphicFramePr>
        <p:xfrm>
          <a:off x="549796" y="3106223"/>
          <a:ext cx="5400600" cy="1828800"/>
        </p:xfrm>
        <a:graphic>
          <a:graphicData uri="http://schemas.openxmlformats.org/drawingml/2006/table">
            <a:tbl>
              <a:tblPr firstRow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82790358"/>
                    </a:ext>
                  </a:extLst>
                </a:gridCol>
              </a:tblGrid>
              <a:tr h="81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ap="flat" cmpd="sng" algn="ctr">
                      <a:solidFill>
                        <a:srgbClr val="374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</a:rPr>
                        <a:t>Regular Session 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Organized</a:t>
                      </a:r>
                    </a:p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Session</a:t>
                      </a:r>
                    </a:p>
                    <a:p>
                      <a:pPr algn="ctr" rtl="0"/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OS+α*</a:t>
                      </a:r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Total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en-US" altLang="ja-JP" sz="1600" noProof="0" dirty="0">
                          <a:latin typeface="+mn-lt"/>
                        </a:rPr>
                        <a:t>1-page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71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43 (0)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114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de-CH" altLang="ja-JP" sz="1600" noProof="0" dirty="0">
                          <a:latin typeface="+mn-lt"/>
                        </a:rPr>
                        <a:t>Full-length</a:t>
                      </a:r>
                      <a:r>
                        <a:rPr lang="ja-JP" altLang="en-US" sz="1600" noProof="0" dirty="0">
                          <a:latin typeface="+mn-lt"/>
                        </a:rPr>
                        <a:t> 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153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50 (30)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203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ja-JP" altLang="en-US" sz="1600" noProof="0" dirty="0">
                          <a:latin typeface="+mn-lt"/>
                        </a:rPr>
                        <a:t>↓</a:t>
                      </a:r>
                      <a:r>
                        <a:rPr lang="en-US" altLang="ja-JP" sz="1600" noProof="0" dirty="0">
                          <a:latin typeface="+mn-lt"/>
                        </a:rPr>
                        <a:t>Total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224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</a:rPr>
                        <a:t>93 (30)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b="1" noProof="0" dirty="0">
                          <a:solidFill>
                            <a:srgbClr val="FF000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317</a:t>
                      </a:r>
                      <a:endParaRPr lang="ja-JP" altLang="en-US" sz="1600" b="1" noProof="0" dirty="0">
                        <a:solidFill>
                          <a:srgbClr val="FF000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05D7F-DDEC-4034-B1F5-B6765E4DEEF1}"/>
              </a:ext>
            </a:extLst>
          </p:cNvPr>
          <p:cNvSpPr txBox="1"/>
          <p:nvPr/>
        </p:nvSpPr>
        <p:spPr>
          <a:xfrm>
            <a:off x="2048886" y="2730714"/>
            <a:ext cx="238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/>
            <a:r>
              <a:rPr kumimoji="1" lang="en-US" altLang="ja-JP" sz="2000" dirty="0">
                <a:solidFill>
                  <a:srgbClr val="FF0000"/>
                </a:solidFill>
                <a:latin typeface="Century Gothic"/>
                <a:ea typeface="ＭＳ ゴシック" panose="020B0609070205080204" pitchFamily="49" charset="-128"/>
              </a:rPr>
              <a:t>Submitted papers</a:t>
            </a:r>
            <a:endParaRPr kumimoji="1" lang="ja-JP" altLang="en-US" sz="2000" dirty="0">
              <a:solidFill>
                <a:srgbClr val="FF0000"/>
              </a:solidFill>
              <a:latin typeface="Century Gothic"/>
              <a:ea typeface="ＭＳ ゴシック" panose="020B0609070205080204" pitchFamily="49" charset="-128"/>
            </a:endParaRPr>
          </a:p>
        </p:txBody>
      </p:sp>
      <p:graphicFrame>
        <p:nvGraphicFramePr>
          <p:cNvPr id="13" name="コンテンツ プレースホルダー 5" descr="3 列 4 行の表サンプル" title="表">
            <a:extLst>
              <a:ext uri="{FF2B5EF4-FFF2-40B4-BE49-F238E27FC236}">
                <a16:creationId xmlns:a16="http://schemas.microsoft.com/office/drawing/2014/main" id="{7F73DBFF-3188-468A-94F1-0B939CD7F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60407"/>
              </p:ext>
            </p:extLst>
          </p:nvPr>
        </p:nvGraphicFramePr>
        <p:xfrm>
          <a:off x="6238430" y="3106223"/>
          <a:ext cx="5400600" cy="1828800"/>
        </p:xfrm>
        <a:graphic>
          <a:graphicData uri="http://schemas.openxmlformats.org/drawingml/2006/table">
            <a:tbl>
              <a:tblPr firstRow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82790358"/>
                    </a:ext>
                  </a:extLst>
                </a:gridCol>
              </a:tblGrid>
              <a:tr h="793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ap="flat" cmpd="sng" algn="ctr">
                      <a:solidFill>
                        <a:srgbClr val="374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</a:rPr>
                        <a:t>Regular Session 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Organized</a:t>
                      </a:r>
                    </a:p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Session</a:t>
                      </a:r>
                    </a:p>
                    <a:p>
                      <a:pPr algn="ctr" rtl="0"/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OS+α*</a:t>
                      </a:r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ja-JP" altLang="en-US" sz="1600" noProof="0" dirty="0">
                          <a:latin typeface="+mn-lt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Total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en-US" altLang="ja-JP" sz="1600" noProof="0" dirty="0">
                          <a:latin typeface="+mn-lt"/>
                        </a:rPr>
                        <a:t>1-page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58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43 (0)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101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en-US" altLang="ja-JP" sz="1600" noProof="0" dirty="0">
                          <a:latin typeface="+mn-lt"/>
                        </a:rPr>
                        <a:t>Full-length</a:t>
                      </a:r>
                      <a:r>
                        <a:rPr lang="ja-JP" altLang="en-US" sz="1600" noProof="0" dirty="0">
                          <a:latin typeface="+mn-lt"/>
                        </a:rPr>
                        <a:t> 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122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48 (28)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169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rtl="0"/>
                      <a:r>
                        <a:rPr lang="ja-JP" altLang="en-US" sz="1600" noProof="0" dirty="0">
                          <a:latin typeface="+mn-lt"/>
                        </a:rPr>
                        <a:t>↓</a:t>
                      </a:r>
                      <a:r>
                        <a:rPr lang="en-US" altLang="ja-JP" sz="1600" noProof="0" dirty="0">
                          <a:latin typeface="+mn-lt"/>
                        </a:rPr>
                        <a:t>Total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  <a:ea typeface="Meiryo UI" panose="020B0604030504040204" pitchFamily="50" charset="-128"/>
                        </a:rPr>
                        <a:t>180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noProof="0" dirty="0">
                          <a:latin typeface="+mn-lt"/>
                        </a:rPr>
                        <a:t>91 (28)</a:t>
                      </a:r>
                      <a:endParaRPr lang="ja-JP" altLang="en-US" sz="1600" noProof="0" dirty="0"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algn="ctr" rtl="0"/>
                      <a:r>
                        <a:rPr lang="en-US" altLang="ja-JP" sz="1600" b="1" noProof="0" dirty="0">
                          <a:solidFill>
                            <a:srgbClr val="00B050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271</a:t>
                      </a:r>
                      <a:endParaRPr lang="ja-JP" altLang="en-US" sz="1600" b="1" noProof="0" dirty="0">
                        <a:solidFill>
                          <a:srgbClr val="00B050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374C81"/>
                      </a:solidFill>
                    </a:lnL>
                    <a:lnR w="12700" cmpd="sng">
                      <a:solidFill>
                        <a:srgbClr val="374C81"/>
                      </a:solidFill>
                    </a:lnR>
                    <a:lnT w="12700" cmpd="sng">
                      <a:solidFill>
                        <a:srgbClr val="374C81"/>
                      </a:solidFill>
                    </a:lnT>
                    <a:lnB w="12700" cmpd="sng">
                      <a:solidFill>
                        <a:srgbClr val="374C8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FFCA90-1978-4833-B05B-E9D11B3D7EF5}"/>
              </a:ext>
            </a:extLst>
          </p:cNvPr>
          <p:cNvSpPr txBox="1"/>
          <p:nvPr/>
        </p:nvSpPr>
        <p:spPr>
          <a:xfrm>
            <a:off x="7723895" y="2728557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/>
            <a:r>
              <a:rPr kumimoji="1" lang="en-US" altLang="ja-JP" sz="2000" dirty="0">
                <a:solidFill>
                  <a:srgbClr val="00B050"/>
                </a:solidFill>
                <a:latin typeface="Century Gothic"/>
                <a:ea typeface="ＭＳ ゴシック" panose="020B0609070205080204" pitchFamily="49" charset="-128"/>
              </a:rPr>
              <a:t>Accepted papers</a:t>
            </a:r>
            <a:endParaRPr kumimoji="1" lang="ja-JP" altLang="en-US" sz="2000" dirty="0">
              <a:solidFill>
                <a:srgbClr val="00B050"/>
              </a:solidFill>
              <a:latin typeface="Century Gothic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C1559E-4B2F-4FFE-8E47-CEC1CF01FC3A}"/>
              </a:ext>
            </a:extLst>
          </p:cNvPr>
          <p:cNvSpPr txBox="1"/>
          <p:nvPr/>
        </p:nvSpPr>
        <p:spPr>
          <a:xfrm>
            <a:off x="2767234" y="4965193"/>
            <a:ext cx="665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+mn-lt"/>
              </a:rPr>
              <a:t>Acceptance Rate  for 1-page &amp; Full-length, RS &amp; </a:t>
            </a:r>
            <a:r>
              <a:rPr lang="en-US" altLang="ja-JP" sz="1800" dirty="0" err="1">
                <a:latin typeface="+mn-lt"/>
              </a:rPr>
              <a:t>OS+alpha</a:t>
            </a:r>
            <a:r>
              <a:rPr lang="en-US" altLang="ja-JP" sz="1800" dirty="0">
                <a:latin typeface="+mn-lt"/>
              </a:rPr>
              <a:t>:  </a:t>
            </a:r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81.9 %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78E3A2-32BB-4A85-B93A-380CB594FF69}"/>
              </a:ext>
            </a:extLst>
          </p:cNvPr>
          <p:cNvSpPr txBox="1"/>
          <p:nvPr/>
        </p:nvSpPr>
        <p:spPr>
          <a:xfrm>
            <a:off x="2433049" y="5566655"/>
            <a:ext cx="761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ea typeface="Meiryo UI" panose="020B0604030504040204" pitchFamily="50" charset="-128"/>
              </a:rPr>
              <a:t>OS-α: Organized + alpha:</a:t>
            </a:r>
          </a:p>
          <a:p>
            <a:r>
              <a:rPr lang="en-US" altLang="ja-JP" sz="1400" dirty="0"/>
              <a:t>"Organized" was split. One is the </a:t>
            </a:r>
            <a:r>
              <a:rPr lang="en-US" altLang="ja-JP" sz="1400" b="1" u="sng" dirty="0"/>
              <a:t>"Organized"</a:t>
            </a:r>
            <a:r>
              <a:rPr lang="en-US" altLang="ja-JP" sz="1400" dirty="0"/>
              <a:t>, in which paper will </a:t>
            </a:r>
            <a:r>
              <a:rPr lang="en-US" altLang="ja-JP" sz="1400" u="sng" dirty="0"/>
              <a:t>not be published </a:t>
            </a:r>
            <a:r>
              <a:rPr lang="en-US" altLang="ja-JP" sz="1400" dirty="0"/>
              <a:t>in the </a:t>
            </a:r>
            <a:r>
              <a:rPr lang="en-US" altLang="ja-JP" sz="1400" dirty="0">
                <a:solidFill>
                  <a:srgbClr val="FF0000"/>
                </a:solidFill>
              </a:rPr>
              <a:t>IEEE Xplore</a:t>
            </a:r>
            <a:r>
              <a:rPr lang="en-US" altLang="ja-JP" sz="1400" dirty="0"/>
              <a:t>. </a:t>
            </a:r>
            <a:endParaRPr lang="ja-JP" altLang="ja-JP" sz="1400" dirty="0"/>
          </a:p>
          <a:p>
            <a:r>
              <a:rPr lang="en-US" altLang="ja-JP" sz="1400" dirty="0"/>
              <a:t>Another is the </a:t>
            </a:r>
            <a:r>
              <a:rPr lang="en-US" altLang="ja-JP" sz="1400" b="1" dirty="0">
                <a:solidFill>
                  <a:srgbClr val="00B050"/>
                </a:solidFill>
              </a:rPr>
              <a:t>"</a:t>
            </a:r>
            <a:r>
              <a:rPr lang="en-US" altLang="ja-JP" sz="1400" b="1" dirty="0" err="1">
                <a:solidFill>
                  <a:srgbClr val="00B050"/>
                </a:solidFill>
              </a:rPr>
              <a:t>Organized+a</a:t>
            </a:r>
            <a:r>
              <a:rPr lang="en-US" altLang="ja-JP" sz="1400" b="1" dirty="0">
                <a:solidFill>
                  <a:srgbClr val="00B050"/>
                </a:solidFill>
              </a:rPr>
              <a:t>"</a:t>
            </a:r>
            <a:r>
              <a:rPr lang="en-US" altLang="ja-JP" sz="1400" dirty="0"/>
              <a:t>, in which paper </a:t>
            </a:r>
            <a:r>
              <a:rPr lang="en-US" altLang="ja-JP" sz="1400" b="1" u="sng" dirty="0"/>
              <a:t>will be published </a:t>
            </a:r>
            <a:r>
              <a:rPr lang="en-US" altLang="ja-JP" sz="1400" dirty="0"/>
              <a:t>in the </a:t>
            </a:r>
            <a:r>
              <a:rPr lang="en-US" altLang="ja-JP" sz="1400" dirty="0">
                <a:solidFill>
                  <a:srgbClr val="FF0000"/>
                </a:solidFill>
              </a:rPr>
              <a:t>IEEE Xplore</a:t>
            </a:r>
            <a:r>
              <a:rPr lang="en-US" altLang="ja-JP" sz="1400" dirty="0"/>
              <a:t>.</a:t>
            </a:r>
            <a:endParaRPr lang="ja-JP" altLang="ja-JP" sz="1400" dirty="0"/>
          </a:p>
          <a:p>
            <a:r>
              <a:rPr lang="en-US" altLang="ja-JP" sz="1400" dirty="0"/>
              <a:t>The </a:t>
            </a:r>
            <a:r>
              <a:rPr lang="en-US" altLang="ja-JP" sz="1400" b="1" dirty="0">
                <a:solidFill>
                  <a:srgbClr val="00B050"/>
                </a:solidFill>
              </a:rPr>
              <a:t>"</a:t>
            </a:r>
            <a:r>
              <a:rPr lang="en-US" altLang="ja-JP" sz="1400" b="1" dirty="0" err="1">
                <a:solidFill>
                  <a:srgbClr val="00B050"/>
                </a:solidFill>
              </a:rPr>
              <a:t>Organized+a</a:t>
            </a:r>
            <a:r>
              <a:rPr lang="en-US" altLang="ja-JP" sz="1400" b="1" dirty="0">
                <a:solidFill>
                  <a:srgbClr val="00B050"/>
                </a:solidFill>
              </a:rPr>
              <a:t> " </a:t>
            </a:r>
            <a:r>
              <a:rPr lang="en-US" altLang="ja-JP" sz="1400" dirty="0"/>
              <a:t>paper will be reviewed by </a:t>
            </a:r>
            <a:r>
              <a:rPr lang="en-US" altLang="ja-JP" sz="1400" u="sng" dirty="0"/>
              <a:t>the same process of the Regular full-length paper</a:t>
            </a:r>
            <a:r>
              <a:rPr lang="en-US" altLang="ja-JP" sz="1400" dirty="0"/>
              <a:t>.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303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79E05A8-BE07-4EAE-83F1-C00194A7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4109"/>
            <a:ext cx="4696140" cy="48352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B6BF4B8-041A-4F6F-8167-06CD68B8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EMC </a:t>
            </a:r>
            <a:r>
              <a:rPr kumimoji="1" lang="en-US" altLang="ja-JP"/>
              <a:t>Sapporo &amp; </a:t>
            </a:r>
            <a:r>
              <a:rPr kumimoji="1" lang="en-US" altLang="ja-JP" dirty="0"/>
              <a:t>APEMC 2019 (Cont’d)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8E5715-10B1-4816-8EEB-9A240122B97F}"/>
              </a:ext>
            </a:extLst>
          </p:cNvPr>
          <p:cNvSpPr txBox="1"/>
          <p:nvPr/>
        </p:nvSpPr>
        <p:spPr>
          <a:xfrm>
            <a:off x="7602580" y="6123349"/>
            <a:ext cx="375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Thank you for your kind attention!</a:t>
            </a:r>
            <a:endParaRPr kumimoji="1" lang="ja-JP" altLang="en-US" sz="2000" dirty="0"/>
          </a:p>
        </p:txBody>
      </p:sp>
      <p:pic>
        <p:nvPicPr>
          <p:cNvPr id="7" name="図 6" descr="床, 人, グループ, 屋内 が含まれている画像&#10;&#10;自動的に生成された説明">
            <a:extLst>
              <a:ext uri="{FF2B5EF4-FFF2-40B4-BE49-F238E27FC236}">
                <a16:creationId xmlns:a16="http://schemas.microsoft.com/office/drawing/2014/main" id="{77BEE80D-15FF-44D6-8054-6159AA7D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14" y="1981142"/>
            <a:ext cx="5739850" cy="3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414</Words>
  <Application>Microsoft Office PowerPoint</Application>
  <PresentationFormat>ワイド画面</PresentationFormat>
  <Paragraphs>66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Adobe Caslon Pro</vt:lpstr>
      <vt:lpstr>Arial</vt:lpstr>
      <vt:lpstr>Calibri</vt:lpstr>
      <vt:lpstr>Calibri Light</vt:lpstr>
      <vt:lpstr>Century Gothic</vt:lpstr>
      <vt:lpstr>Wingdings</vt:lpstr>
      <vt:lpstr>Office Theme</vt:lpstr>
      <vt:lpstr>Custom Design</vt:lpstr>
      <vt:lpstr>1_Custom Design</vt:lpstr>
      <vt:lpstr>IEEE EMC-S Sendai Chapter Report</vt:lpstr>
      <vt:lpstr>Our Location</vt:lpstr>
      <vt:lpstr>About us</vt:lpstr>
      <vt:lpstr>Hosted our events in 2019 and 2020</vt:lpstr>
      <vt:lpstr>EMC Sapporo &amp; APEMC 2019</vt:lpstr>
      <vt:lpstr>EMC Sapporo &amp; APEMC 2019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石上 忍</cp:lastModifiedBy>
  <cp:revision>52</cp:revision>
  <dcterms:created xsi:type="dcterms:W3CDTF">2018-09-01T00:56:34Z</dcterms:created>
  <dcterms:modified xsi:type="dcterms:W3CDTF">2020-08-07T09:28:14Z</dcterms:modified>
</cp:coreProperties>
</file>