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61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'2016'!$A$4</c:f>
              <c:strCache>
                <c:ptCount val="1"/>
                <c:pt idx="0">
                  <c:v>Guests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'2016'!$B$3:$J$3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</c:strCache>
            </c:strRef>
          </c:cat>
          <c:val>
            <c:numRef>
              <c:f>'2016'!$B$4:$J$4</c:f>
              <c:numCache>
                <c:formatCode>General</c:formatCode>
                <c:ptCount val="9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8</c:v>
                </c:pt>
              </c:numCache>
            </c:numRef>
          </c:val>
        </c:ser>
        <c:ser>
          <c:idx val="1"/>
          <c:order val="1"/>
          <c:tx>
            <c:strRef>
              <c:f>'2016'!$A$5</c:f>
              <c:strCache>
                <c:ptCount val="1"/>
                <c:pt idx="0">
                  <c:v>IEEE Members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'2016'!$B$3:$J$3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</c:strCache>
            </c:strRef>
          </c:cat>
          <c:val>
            <c:numRef>
              <c:f>'2016'!$B$5:$J$5</c:f>
              <c:numCache>
                <c:formatCode>General</c:formatCode>
                <c:ptCount val="9"/>
                <c:pt idx="0">
                  <c:v>15</c:v>
                </c:pt>
                <c:pt idx="1">
                  <c:v>9</c:v>
                </c:pt>
                <c:pt idx="2">
                  <c:v>10</c:v>
                </c:pt>
                <c:pt idx="3">
                  <c:v>4</c:v>
                </c:pt>
                <c:pt idx="4">
                  <c:v>10</c:v>
                </c:pt>
                <c:pt idx="5">
                  <c:v>19</c:v>
                </c:pt>
                <c:pt idx="6">
                  <c:v>7</c:v>
                </c:pt>
                <c:pt idx="7">
                  <c:v>8</c:v>
                </c:pt>
                <c:pt idx="8">
                  <c:v>14</c:v>
                </c:pt>
              </c:numCache>
            </c:numRef>
          </c:val>
        </c:ser>
        <c:ser>
          <c:idx val="2"/>
          <c:order val="2"/>
          <c:tx>
            <c:strRef>
              <c:f>'2016'!$A$6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'2016'!$B$3:$J$3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</c:strCache>
            </c:strRef>
          </c:cat>
          <c:val>
            <c:numRef>
              <c:f>'2016'!$B$6:$J$6</c:f>
              <c:numCache>
                <c:formatCode>General</c:formatCode>
                <c:ptCount val="9"/>
                <c:pt idx="0">
                  <c:v>22</c:v>
                </c:pt>
                <c:pt idx="1">
                  <c:v>15</c:v>
                </c:pt>
                <c:pt idx="2">
                  <c:v>14</c:v>
                </c:pt>
                <c:pt idx="3">
                  <c:v>5</c:v>
                </c:pt>
                <c:pt idx="4">
                  <c:v>14</c:v>
                </c:pt>
                <c:pt idx="5">
                  <c:v>23</c:v>
                </c:pt>
                <c:pt idx="6">
                  <c:v>12</c:v>
                </c:pt>
                <c:pt idx="7">
                  <c:v>14</c:v>
                </c:pt>
                <c:pt idx="8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280632"/>
        <c:axId val="245281024"/>
      </c:barChart>
      <c:catAx>
        <c:axId val="24528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281024"/>
        <c:crosses val="autoZero"/>
        <c:auto val="1"/>
        <c:lblAlgn val="ctr"/>
        <c:lblOffset val="100"/>
        <c:noMultiLvlLbl val="0"/>
      </c:catAx>
      <c:valAx>
        <c:axId val="24528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28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F1A7-6179-4F0E-822A-CC99B4AD4E0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EC341-DC63-475F-9A09-12B94DE5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06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D5F7E-5129-4812-A5A9-B91DA1D0CC7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2EAD-A0F8-4206-9FE8-CF76F9B9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867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18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1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4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4" y="653020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F593-8EFD-491A-8318-7C493DA6EE0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6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wh.ieee.org/r6/scv/em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9634" y="6530201"/>
            <a:ext cx="184731" cy="276999"/>
          </a:xfrm>
        </p:spPr>
        <p:txBody>
          <a:bodyPr wrap="none" anchor="b" anchorCtr="1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</a:t>
            </a:r>
            <a:r>
              <a:rPr lang="en-US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Clara </a:t>
            </a:r>
            <a:r>
              <a:rPr lang="en-US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Valley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/>
              <a:t>Aug, </a:t>
            </a:r>
            <a:r>
              <a:rPr lang="en-US" sz="3100" dirty="0" smtClean="0"/>
              <a:t>7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2017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 Valley 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EMC Society Chapter Report</a:t>
            </a:r>
          </a:p>
          <a:p>
            <a:endParaRPr lang="en-US" dirty="0"/>
          </a:p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Selli, 2017 Chapter Chair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79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5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Chapter Snapshot up to date</a:t>
            </a:r>
          </a:p>
          <a:p>
            <a:pPr marL="457200" lvl="1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Affiliate 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Life Fellow Members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Life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Life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Member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Graduate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Member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Associate 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Members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Senior Members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Elected Officers 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Giuseppe Selli, CISCO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Vice-Chair : </a:t>
            </a:r>
            <a:r>
              <a:rPr lang="en-US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vacant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Caroline Chan, Lockheed Martin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 : Len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Goldschmidt, NTS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Elected Officers :</a:t>
            </a: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WebMaster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Joseph Nghiem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Photographer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Jerry Ramie, ARC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1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724471"/>
              </p:ext>
            </p:extLst>
          </p:nvPr>
        </p:nvGraphicFramePr>
        <p:xfrm>
          <a:off x="1143000" y="2077720"/>
          <a:ext cx="58674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637"/>
                <a:gridCol w="800441"/>
                <a:gridCol w="800441"/>
                <a:gridCol w="800441"/>
                <a:gridCol w="8004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EMC Society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0" y="3200400"/>
            <a:ext cx="91440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inactive members is twice the size of the active ones. We are reaching out to them in order to have their membership reinstated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also have been soliciting the elevation to Senior Membership at every meeting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24400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Technical Meetings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2016 -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 of each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- 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held @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layers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1293 </a:t>
            </a:r>
            <a:r>
              <a:rPr lang="en-US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Anvilwood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Ave, 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Sunnyvale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Meetings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held so far in 2017, more scheduled for the upcoming months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www.ewh.ieee.org/r6/scv/emc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Mini-Symposium planned for October 12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2017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and welcoming of join meetings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1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915484"/>
              </p:ext>
            </p:extLst>
          </p:nvPr>
        </p:nvGraphicFramePr>
        <p:xfrm>
          <a:off x="76200" y="2169795"/>
          <a:ext cx="8991600" cy="303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990600"/>
                <a:gridCol w="3276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Technical Meeting Title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Presenter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How the FCC Plays Chess with Global Markets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01/12/2016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Mike Violette, ACB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Introduction to Antenna Pattern Measurements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02/09/2016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Mike </a:t>
                      </a:r>
                      <a:r>
                        <a:rPr lang="en-US" sz="1200" b="1" dirty="0" err="1" smtClean="0"/>
                        <a:t>Foegelle</a:t>
                      </a:r>
                      <a:r>
                        <a:rPr lang="en-US" sz="1200" b="1" dirty="0" smtClean="0"/>
                        <a:t>, ETS-</a:t>
                      </a:r>
                      <a:r>
                        <a:rPr lang="en-US" sz="1200" b="1" dirty="0" err="1" smtClean="0"/>
                        <a:t>Lindgreen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Upcoming Changes to IEC 61000-4-3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03/08/2016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Chuck Britten, AR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Impedance Discontinuity and Design Optimization for High-Speed Differential IOs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04/12/2016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Chunfei</a:t>
                      </a:r>
                      <a:r>
                        <a:rPr lang="en-US" sz="1200" b="1" dirty="0" smtClean="0"/>
                        <a:t> Ye, Intel [DL]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Understanding Maxwell’s Equation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: EMC Made Simple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05/10/2016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Mark Montrose,</a:t>
                      </a:r>
                      <a:r>
                        <a:rPr lang="en-US" sz="1200" b="1" baseline="0" dirty="0" smtClean="0"/>
                        <a:t> Montrose Compliance Service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The Myth About Ground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09/13/2016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/>
                        <a:t>Zhiping</a:t>
                      </a:r>
                      <a:r>
                        <a:rPr lang="en-US" sz="1200" b="1" dirty="0" smtClean="0"/>
                        <a:t> Yang, Google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</a:rPr>
                        <a:t>EMC in the Canadian Military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10/11/2016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Kris </a:t>
                      </a:r>
                      <a:r>
                        <a:rPr lang="en-US" sz="1200" b="1" dirty="0" err="1" smtClean="0"/>
                        <a:t>Hashita</a:t>
                      </a:r>
                      <a:r>
                        <a:rPr lang="en-US" sz="1200" b="1" dirty="0" smtClean="0"/>
                        <a:t>,</a:t>
                      </a:r>
                      <a:r>
                        <a:rPr lang="en-US" sz="1200" b="1" baseline="0" dirty="0" smtClean="0"/>
                        <a:t>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</a:rPr>
                        <a:t>An Introduction to Free-Field Measurements of Wireless Devices in Reverberation Chambers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11/8/2016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Kate </a:t>
                      </a:r>
                      <a:r>
                        <a:rPr lang="en-US" sz="1200" b="1" dirty="0" err="1" smtClean="0"/>
                        <a:t>Remley</a:t>
                      </a:r>
                      <a:r>
                        <a:rPr lang="en-US" sz="1200" b="1" dirty="0" smtClean="0"/>
                        <a:t>, NIST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</a:rPr>
                        <a:t>Military Control of EMI, WWII to the Present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12/13/2016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Ken </a:t>
                      </a:r>
                      <a:r>
                        <a:rPr lang="en-US" sz="1200" b="1" dirty="0" err="1" smtClean="0"/>
                        <a:t>Javor</a:t>
                      </a:r>
                      <a:r>
                        <a:rPr lang="en-US" sz="1200" b="1" dirty="0" smtClean="0"/>
                        <a:t>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927995"/>
              </p:ext>
            </p:extLst>
          </p:nvPr>
        </p:nvGraphicFramePr>
        <p:xfrm>
          <a:off x="76200" y="2169795"/>
          <a:ext cx="8991600" cy="33108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990600"/>
                <a:gridCol w="3276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Technical Meeting Title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Date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Presenter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Emission Source Microscopy and Related Near Field Scanning Methods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01/10/2017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Prof. David </a:t>
                      </a:r>
                      <a:r>
                        <a:rPr lang="en-US" sz="1200" b="1" dirty="0" err="1" smtClean="0">
                          <a:latin typeface="+mj-lt"/>
                        </a:rPr>
                        <a:t>Pommerenke</a:t>
                      </a:r>
                      <a:r>
                        <a:rPr lang="en-US" sz="1200" b="1" dirty="0" smtClean="0">
                          <a:latin typeface="+mj-lt"/>
                        </a:rPr>
                        <a:t>, MST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Effective, Small and Inexpensive Common-Mode Reduction Using Inverse secondary Current Cancellation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02/14/2017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Mike </a:t>
                      </a:r>
                      <a:r>
                        <a:rPr lang="en-US" sz="1200" b="1" dirty="0" err="1" smtClean="0">
                          <a:latin typeface="+mj-lt"/>
                        </a:rPr>
                        <a:t>Foegelle</a:t>
                      </a:r>
                      <a:r>
                        <a:rPr lang="en-US" sz="1200" b="1" dirty="0" smtClean="0">
                          <a:latin typeface="+mj-lt"/>
                        </a:rPr>
                        <a:t>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Meeting not held</a:t>
                      </a:r>
                      <a:endParaRPr lang="en-US" sz="12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03/14/2017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n-US" sz="1200" b="1" i="1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Statistical</a:t>
                      </a:r>
                      <a:r>
                        <a:rPr lang="en-US" sz="1200" b="1" u="none" strike="noStrike" baseline="0" dirty="0" smtClean="0">
                          <a:effectLst/>
                          <a:latin typeface="+mj-lt"/>
                        </a:rPr>
                        <a:t> Process Control for an EMC Laboratory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04/11/2017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Kimball Williams,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Rest-of-World</a:t>
                      </a:r>
                      <a:r>
                        <a:rPr lang="en-US" sz="1200" b="1" u="none" strike="noStrike" baseline="0" dirty="0" smtClean="0">
                          <a:effectLst/>
                          <a:latin typeface="+mj-lt"/>
                        </a:rPr>
                        <a:t> Compliance for Wireless Products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05/10/2017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Mark Maynard, AMB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Identifying, visualizing and minimizing EMC and EMI problems using 3D EM simulations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06/13/2017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David</a:t>
                      </a:r>
                      <a:r>
                        <a:rPr lang="en-US" sz="1200" b="1" u="none" strike="noStrike" baseline="0" dirty="0" smtClean="0">
                          <a:effectLst/>
                          <a:latin typeface="+mj-lt"/>
                        </a:rPr>
                        <a:t> Johns, CST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09/12/2017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EMC Mini-Symposium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10/12/2017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Prof. Jun Fan, MST &amp; Prof. Todd </a:t>
                      </a:r>
                      <a:r>
                        <a:rPr lang="en-US" sz="12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Hubing</a:t>
                      </a: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, Clemson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11/14/2017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12/12/2017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752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2016 Technical Meeting Attendance Summary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0997"/>
              </p:ext>
            </p:extLst>
          </p:nvPr>
        </p:nvGraphicFramePr>
        <p:xfrm>
          <a:off x="457200" y="2057400"/>
          <a:ext cx="8153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9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427</Words>
  <Application>Microsoft Office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Santa Clara Valley Aug, 7th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SCV ExCom Meeting  April 2nd 2014</dc:title>
  <dc:creator>Giuseppe Selli (giselli)</dc:creator>
  <cp:keywords/>
  <cp:lastModifiedBy>Sea Wing Chan</cp:lastModifiedBy>
  <cp:revision>45</cp:revision>
  <dcterms:created xsi:type="dcterms:W3CDTF">2014-03-26T14:54:18Z</dcterms:created>
  <dcterms:modified xsi:type="dcterms:W3CDTF">2017-08-07T18:37:33Z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ACCT01\scchan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</Properties>
</file>