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4" r:id="rId4"/>
    <p:sldId id="261" r:id="rId5"/>
    <p:sldId id="265" r:id="rId6"/>
    <p:sldId id="266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'2016'!$A$4</c:f>
              <c:strCache>
                <c:ptCount val="1"/>
                <c:pt idx="0">
                  <c:v>Guests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'2016'!$B$3:$J$3</c:f>
              <c:strCache>
                <c:ptCount val="9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Sep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</c:strCache>
            </c:strRef>
          </c:cat>
          <c:val>
            <c:numRef>
              <c:f>'2016'!$B$4:$J$4</c:f>
              <c:numCache>
                <c:formatCode>General</c:formatCode>
                <c:ptCount val="9"/>
                <c:pt idx="0">
                  <c:v>7</c:v>
                </c:pt>
                <c:pt idx="1">
                  <c:v>6</c:v>
                </c:pt>
                <c:pt idx="2">
                  <c:v>4</c:v>
                </c:pt>
                <c:pt idx="3">
                  <c:v>1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8</c:v>
                </c:pt>
              </c:numCache>
            </c:numRef>
          </c:val>
        </c:ser>
        <c:ser>
          <c:idx val="1"/>
          <c:order val="1"/>
          <c:tx>
            <c:strRef>
              <c:f>'2016'!$A$5</c:f>
              <c:strCache>
                <c:ptCount val="1"/>
                <c:pt idx="0">
                  <c:v>IEEE Members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'2016'!$B$3:$J$3</c:f>
              <c:strCache>
                <c:ptCount val="9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Sep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</c:strCache>
            </c:strRef>
          </c:cat>
          <c:val>
            <c:numRef>
              <c:f>'2016'!$B$5:$J$5</c:f>
              <c:numCache>
                <c:formatCode>General</c:formatCode>
                <c:ptCount val="9"/>
                <c:pt idx="0">
                  <c:v>15</c:v>
                </c:pt>
                <c:pt idx="1">
                  <c:v>9</c:v>
                </c:pt>
                <c:pt idx="2">
                  <c:v>10</c:v>
                </c:pt>
                <c:pt idx="3">
                  <c:v>4</c:v>
                </c:pt>
                <c:pt idx="4">
                  <c:v>10</c:v>
                </c:pt>
                <c:pt idx="5">
                  <c:v>19</c:v>
                </c:pt>
                <c:pt idx="6">
                  <c:v>7</c:v>
                </c:pt>
                <c:pt idx="7">
                  <c:v>8</c:v>
                </c:pt>
                <c:pt idx="8">
                  <c:v>14</c:v>
                </c:pt>
              </c:numCache>
            </c:numRef>
          </c:val>
        </c:ser>
        <c:ser>
          <c:idx val="2"/>
          <c:order val="2"/>
          <c:tx>
            <c:strRef>
              <c:f>'2016'!$A$6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'2016'!$B$3:$J$3</c:f>
              <c:strCache>
                <c:ptCount val="9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Sep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</c:strCache>
            </c:strRef>
          </c:cat>
          <c:val>
            <c:numRef>
              <c:f>'2016'!$B$6:$J$6</c:f>
              <c:numCache>
                <c:formatCode>General</c:formatCode>
                <c:ptCount val="9"/>
                <c:pt idx="0">
                  <c:v>22</c:v>
                </c:pt>
                <c:pt idx="1">
                  <c:v>15</c:v>
                </c:pt>
                <c:pt idx="2">
                  <c:v>14</c:v>
                </c:pt>
                <c:pt idx="3">
                  <c:v>5</c:v>
                </c:pt>
                <c:pt idx="4">
                  <c:v>14</c:v>
                </c:pt>
                <c:pt idx="5">
                  <c:v>23</c:v>
                </c:pt>
                <c:pt idx="6">
                  <c:v>12</c:v>
                </c:pt>
                <c:pt idx="7">
                  <c:v>14</c:v>
                </c:pt>
                <c:pt idx="8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5280632"/>
        <c:axId val="245281024"/>
      </c:barChart>
      <c:catAx>
        <c:axId val="245280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281024"/>
        <c:crosses val="autoZero"/>
        <c:auto val="1"/>
        <c:lblAlgn val="ctr"/>
        <c:lblOffset val="100"/>
        <c:noMultiLvlLbl val="0"/>
      </c:catAx>
      <c:valAx>
        <c:axId val="245281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280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1F1A7-6179-4F0E-822A-CC99B4AD4E04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EC341-DC63-475F-9A09-12B94DE58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406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D5F7E-5129-4812-A5A9-B91DA1D0CC7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2EAD-A0F8-4206-9FE8-CF76F9B9B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8674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F593-8EFD-491A-8318-7C493DA6EE0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F6EC-8080-48CF-8C98-11C9368F32DB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 descr="scvba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019800"/>
            <a:ext cx="28956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218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F593-8EFD-491A-8318-7C493DA6EE0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F6EC-8080-48CF-8C98-11C9368F3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1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F593-8EFD-491A-8318-7C493DA6EE0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F6EC-8080-48CF-8C98-11C9368F3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8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F593-8EFD-491A-8318-7C493DA6EE0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F6EC-8080-48CF-8C98-11C9368F32D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6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 descr="scvba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019800"/>
            <a:ext cx="28956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246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F593-8EFD-491A-8318-7C493DA6EE0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F6EC-8080-48CF-8C98-11C9368F3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4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F593-8EFD-491A-8318-7C493DA6EE0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F6EC-8080-48CF-8C98-11C9368F3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F593-8EFD-491A-8318-7C493DA6EE0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F6EC-8080-48CF-8C98-11C9368F3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2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F593-8EFD-491A-8318-7C493DA6EE0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F6EC-8080-48CF-8C98-11C9368F3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F593-8EFD-491A-8318-7C493DA6EE0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F6EC-8080-48CF-8C98-11C9368F3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F593-8EFD-491A-8318-7C493DA6EE0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F6EC-8080-48CF-8C98-11C9368F3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61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F593-8EFD-491A-8318-7C493DA6EE0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F6EC-8080-48CF-8C98-11C9368F3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63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9634" y="6530201"/>
            <a:ext cx="184731" cy="276999"/>
          </a:xfrm>
          <a:prstGeom prst="rect">
            <a:avLst/>
          </a:prstGeom>
        </p:spPr>
        <p:txBody>
          <a:bodyPr vert="horz" wrap="none" lIns="91440" tIns="45720" rIns="91440" bIns="45720" rtlCol="0" anchor="b" anchorCtr="1">
            <a:sp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1F593-8EFD-491A-8318-7C493DA6EE08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EF6EC-8080-48CF-8C98-11C9368F3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6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wh.ieee.org/r6/scv/em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79634" y="6530201"/>
            <a:ext cx="184731" cy="276999"/>
          </a:xfrm>
        </p:spPr>
        <p:txBody>
          <a:bodyPr wrap="none" anchor="b" anchorCtr="1"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</p:spPr>
        <p:txBody>
          <a:bodyPr>
            <a:normAutofit/>
          </a:bodyPr>
          <a:lstStyle/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Santa </a:t>
            </a:r>
            <a:r>
              <a:rPr lang="en-US" b="1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Clara </a:t>
            </a:r>
            <a:r>
              <a:rPr lang="en-US" b="1" i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Valley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/>
              <a:t>Aug, </a:t>
            </a:r>
            <a:r>
              <a:rPr lang="en-US" sz="3100" dirty="0" smtClean="0"/>
              <a:t>7</a:t>
            </a:r>
            <a:r>
              <a:rPr lang="en-US" sz="3100" baseline="30000" dirty="0" smtClean="0"/>
              <a:t>th</a:t>
            </a:r>
            <a:r>
              <a:rPr lang="en-US" sz="3100" dirty="0" smtClean="0"/>
              <a:t> 2017</a:t>
            </a:r>
            <a:endParaRPr lang="en-US" sz="3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/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Santa Clara Valley </a:t>
            </a:r>
          </a:p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EMC Society Chapter Report</a:t>
            </a:r>
          </a:p>
          <a:p>
            <a:endParaRPr lang="en-US" dirty="0"/>
          </a:p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Giuseppe Selli, 2017 Chapter Chair</a:t>
            </a:r>
            <a:endParaRPr lang="en-US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3795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105400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51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Chapter Snapshot up to date</a:t>
            </a:r>
          </a:p>
          <a:p>
            <a:pPr marL="457200" lvl="1" indent="0">
              <a:buNone/>
            </a:pP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Affiliate Members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Life Fellow Members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Life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Life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Senior Member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Graduate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Member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Associate Members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 Members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Senior Members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Elected Officers :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Chair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Giuseppe Selli, CISCO 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Vice-Chair : </a:t>
            </a:r>
            <a:r>
              <a:rPr lang="en-US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vacant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Treasurer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Caroline Chan, Lockheed Martin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Secretary : Len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Goldschmidt, NTS</a:t>
            </a:r>
          </a:p>
          <a:p>
            <a:pPr lvl="3">
              <a:buFont typeface="Wingdings" panose="05000000000000000000" pitchFamily="2" charset="2"/>
              <a:buChar char="Ø"/>
            </a:pPr>
            <a:endPara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Elected Officers :</a:t>
            </a:r>
            <a:endParaRPr lang="en-US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WebMaster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Joseph Nghiem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Photographer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Jerry Ramie, ARC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18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724471"/>
              </p:ext>
            </p:extLst>
          </p:nvPr>
        </p:nvGraphicFramePr>
        <p:xfrm>
          <a:off x="1143000" y="2077720"/>
          <a:ext cx="586740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637"/>
                <a:gridCol w="800441"/>
                <a:gridCol w="800441"/>
                <a:gridCol w="800441"/>
                <a:gridCol w="80044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EMC Society Members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0" y="3200400"/>
            <a:ext cx="91440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inactive members is twice the size of the active ones. We are reaching out to them in order to have their membership reinstated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also have been soliciting the elevation to Senior Membership at every meeting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0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724400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anose="05000000000000000000" pitchFamily="2" charset="2"/>
              <a:buChar char="Ø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Technical Meetings 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2016 -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Tuesday of each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 - </a:t>
            </a:r>
            <a:r>
              <a:rPr lang="en-US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held @ </a:t>
            </a:r>
            <a:r>
              <a:rPr lang="en-US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layers</a:t>
            </a:r>
            <a:r>
              <a:rPr lang="en-US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1293 </a:t>
            </a:r>
            <a:r>
              <a:rPr lang="en-US" sz="24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Anvilwood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Ave, </a:t>
            </a:r>
            <a:r>
              <a:rPr lang="en-US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Sunnyvale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Meetings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held so far in 2017, more scheduled for the upcoming months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Website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www.ewh.ieee.org/r6/scv/emc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Mini-Symposium planned for October 12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2017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and welcoming of join meetings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1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915484"/>
              </p:ext>
            </p:extLst>
          </p:nvPr>
        </p:nvGraphicFramePr>
        <p:xfrm>
          <a:off x="76200" y="2169795"/>
          <a:ext cx="8991600" cy="3036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0"/>
                <a:gridCol w="990600"/>
                <a:gridCol w="3276600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Technical Meeting Title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Date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Presenter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How the FCC Plays Chess with Global Markets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01/12/2016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Mike Violette, ACB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Introduction to Antenna Pattern Measurements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02/09/2016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Mike </a:t>
                      </a:r>
                      <a:r>
                        <a:rPr lang="en-US" sz="1200" b="1" dirty="0" err="1" smtClean="0"/>
                        <a:t>Foegelle</a:t>
                      </a:r>
                      <a:r>
                        <a:rPr lang="en-US" sz="1200" b="1" dirty="0" smtClean="0"/>
                        <a:t>, ETS-</a:t>
                      </a:r>
                      <a:r>
                        <a:rPr lang="en-US" sz="1200" b="1" dirty="0" err="1" smtClean="0"/>
                        <a:t>Lindgreen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Upcoming Changes to IEC 61000-4-3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03/08/2016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Chuck Britten, AR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Impedance Discontinuity and Design Optimization for High-Speed Differential IOs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04/12/2016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/>
                        <a:t>Chunfei</a:t>
                      </a:r>
                      <a:r>
                        <a:rPr lang="en-US" sz="1200" b="1" dirty="0" smtClean="0"/>
                        <a:t> Ye, Intel [DL]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Understanding Maxwell’s Equation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: EMC Made Simple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05/10/2016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Mark Montrose,</a:t>
                      </a:r>
                      <a:r>
                        <a:rPr lang="en-US" sz="1200" b="1" baseline="0" dirty="0" smtClean="0"/>
                        <a:t> Montrose Compliance Service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</a:rPr>
                        <a:t>The Myth About Ground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09/13/2016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 smtClean="0"/>
                        <a:t>Zhiping</a:t>
                      </a:r>
                      <a:r>
                        <a:rPr lang="en-US" sz="1200" b="1" dirty="0" smtClean="0"/>
                        <a:t> Yang, Google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</a:rPr>
                        <a:t>EMC in the Canadian Military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10/11/2016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Kris </a:t>
                      </a:r>
                      <a:r>
                        <a:rPr lang="en-US" sz="1200" b="1" dirty="0" err="1" smtClean="0"/>
                        <a:t>Hashita</a:t>
                      </a:r>
                      <a:r>
                        <a:rPr lang="en-US" sz="1200" b="1" dirty="0" smtClean="0"/>
                        <a:t>,</a:t>
                      </a:r>
                      <a:r>
                        <a:rPr lang="en-US" sz="1200" b="1" baseline="0" dirty="0" smtClean="0"/>
                        <a:t> Consultant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</a:rPr>
                        <a:t>An Introduction to Free-Field Measurements of Wireless Devices in Reverberation Chambers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11/8/2016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Kate </a:t>
                      </a:r>
                      <a:r>
                        <a:rPr lang="en-US" sz="1200" b="1" dirty="0" err="1" smtClean="0"/>
                        <a:t>Remley</a:t>
                      </a:r>
                      <a:r>
                        <a:rPr lang="en-US" sz="1200" b="1" dirty="0" smtClean="0"/>
                        <a:t>, NIST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</a:rPr>
                        <a:t>Military Control of EMI, WWII to the Present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12/13/2016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Ken </a:t>
                      </a:r>
                      <a:r>
                        <a:rPr lang="en-US" sz="1200" b="1" dirty="0" err="1" smtClean="0"/>
                        <a:t>Javor</a:t>
                      </a:r>
                      <a:r>
                        <a:rPr lang="en-US" sz="1200" b="1" dirty="0" smtClean="0"/>
                        <a:t>, Consultant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927995"/>
              </p:ext>
            </p:extLst>
          </p:nvPr>
        </p:nvGraphicFramePr>
        <p:xfrm>
          <a:off x="76200" y="2169795"/>
          <a:ext cx="8991600" cy="33108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24400"/>
                <a:gridCol w="990600"/>
                <a:gridCol w="3276600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Technical Meeting Title</a:t>
                      </a:r>
                      <a:endParaRPr lang="en-US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Date</a:t>
                      </a:r>
                      <a:endParaRPr lang="en-US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</a:rPr>
                        <a:t>Presenter</a:t>
                      </a:r>
                      <a:endParaRPr lang="en-US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+mj-lt"/>
                        </a:rPr>
                        <a:t>Emission Source Microscopy and Related Near Field Scanning Methods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j-lt"/>
                        </a:rPr>
                        <a:t>01/10/2017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j-lt"/>
                        </a:rPr>
                        <a:t>Prof. David </a:t>
                      </a:r>
                      <a:r>
                        <a:rPr lang="en-US" sz="1200" b="1" dirty="0" err="1" smtClean="0">
                          <a:latin typeface="+mj-lt"/>
                        </a:rPr>
                        <a:t>Pommerenke</a:t>
                      </a:r>
                      <a:r>
                        <a:rPr lang="en-US" sz="1200" b="1" dirty="0" smtClean="0">
                          <a:latin typeface="+mj-lt"/>
                        </a:rPr>
                        <a:t>, MST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+mj-lt"/>
                        </a:rPr>
                        <a:t>Effective, Small and Inexpensive Common-Mode Reduction Using Inverse secondary Current Cancellation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j-lt"/>
                        </a:rPr>
                        <a:t>02/14/2017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j-lt"/>
                        </a:rPr>
                        <a:t>Mike </a:t>
                      </a:r>
                      <a:r>
                        <a:rPr lang="en-US" sz="1200" b="1" dirty="0" err="1" smtClean="0">
                          <a:latin typeface="+mj-lt"/>
                        </a:rPr>
                        <a:t>Foegelle</a:t>
                      </a:r>
                      <a:r>
                        <a:rPr lang="en-US" sz="1200" b="1" dirty="0" smtClean="0">
                          <a:latin typeface="+mj-lt"/>
                        </a:rPr>
                        <a:t>, Consultant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Meeting not held</a:t>
                      </a:r>
                      <a:endParaRPr lang="en-US" sz="1200" b="1" i="1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03/14/2017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N/A</a:t>
                      </a:r>
                      <a:endParaRPr lang="en-US" sz="1200" b="1" i="1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+mj-lt"/>
                        </a:rPr>
                        <a:t>Statistical</a:t>
                      </a:r>
                      <a:r>
                        <a:rPr lang="en-US" sz="1200" b="1" u="none" strike="noStrike" baseline="0" dirty="0" smtClean="0">
                          <a:effectLst/>
                          <a:latin typeface="+mj-lt"/>
                        </a:rPr>
                        <a:t> Process Control for an EMC Laboratory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j-lt"/>
                        </a:rPr>
                        <a:t>04/11/2017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j-lt"/>
                        </a:rPr>
                        <a:t>Kimball Williams, Consultant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+mj-lt"/>
                        </a:rPr>
                        <a:t>Rest-of-World</a:t>
                      </a:r>
                      <a:r>
                        <a:rPr lang="en-US" sz="1200" b="1" u="none" strike="noStrike" baseline="0" dirty="0" smtClean="0">
                          <a:effectLst/>
                          <a:latin typeface="+mj-lt"/>
                        </a:rPr>
                        <a:t> Compliance for Wireless Products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j-lt"/>
                        </a:rPr>
                        <a:t>05/10/2017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+mj-lt"/>
                        </a:rPr>
                        <a:t>Mark Maynard, AMB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+mj-lt"/>
                        </a:rPr>
                        <a:t>Identifying, visualizing and minimizing EMC and EMI problems using 3D EM simulations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j-lt"/>
                        </a:rPr>
                        <a:t>06/13/2017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+mj-lt"/>
                        </a:rPr>
                        <a:t>David</a:t>
                      </a:r>
                      <a:r>
                        <a:rPr lang="en-US" sz="1200" b="1" u="none" strike="noStrike" baseline="0" dirty="0" smtClean="0">
                          <a:effectLst/>
                          <a:latin typeface="+mj-lt"/>
                        </a:rPr>
                        <a:t> Johns, CST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TBD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j-lt"/>
                        </a:rPr>
                        <a:t>09/12/2017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TBD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EMC Mini-Symposium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10/12/2017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Prof. Jun Fan, MST &amp; Prof. Todd </a:t>
                      </a:r>
                      <a:r>
                        <a:rPr lang="en-US" sz="1200" b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Hubing</a:t>
                      </a:r>
                      <a:r>
                        <a:rPr lang="en-US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, Clemson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TBD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j-lt"/>
                        </a:rPr>
                        <a:t>11/14/2017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TBD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TBD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j-lt"/>
                        </a:rPr>
                        <a:t>12/12/2017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TBD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7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7526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2016 Technical Meeting Attendance Summary</a:t>
            </a:r>
            <a:endParaRPr lang="en-US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0997"/>
              </p:ext>
            </p:extLst>
          </p:nvPr>
        </p:nvGraphicFramePr>
        <p:xfrm>
          <a:off x="457200" y="2057400"/>
          <a:ext cx="81534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90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427</Words>
  <Application>Microsoft Office PowerPoint</Application>
  <PresentationFormat>On-screen Show (4:3)</PresentationFormat>
  <Paragraphs>111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Office Theme</vt:lpstr>
      <vt:lpstr>Santa Clara Valley Aug, 7th 2017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SCV ExCom Meeting  April 2nd 2014</dc:title>
  <dc:creator>Giuseppe Selli (giselli)</dc:creator>
  <cp:keywords/>
  <cp:lastModifiedBy>Sea Wing Chan</cp:lastModifiedBy>
  <cp:revision>45</cp:revision>
  <dcterms:created xsi:type="dcterms:W3CDTF">2014-03-26T14:54:18Z</dcterms:created>
  <dcterms:modified xsi:type="dcterms:W3CDTF">2017-08-07T18:37:33Z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M SIP Document Sensitivity">
    <vt:lpwstr/>
  </property>
  <property fmtid="{D5CDD505-2E9C-101B-9397-08002B2CF9AE}" pid="3" name="Document Author">
    <vt:lpwstr>ACCT01\scchan</vt:lpwstr>
  </property>
  <property fmtid="{D5CDD505-2E9C-101B-9397-08002B2CF9AE}" pid="4" name="Document Sensitivity">
    <vt:lpwstr>1</vt:lpwstr>
  </property>
  <property fmtid="{D5CDD505-2E9C-101B-9397-08002B2CF9AE}" pid="5" name="ThirdParty">
    <vt:lpwstr/>
  </property>
  <property fmtid="{D5CDD505-2E9C-101B-9397-08002B2CF9AE}" pid="6" name="OCI Restriction">
    <vt:bool>false</vt:bool>
  </property>
  <property fmtid="{D5CDD505-2E9C-101B-9397-08002B2CF9AE}" pid="7" name="OCI Additional Info">
    <vt:lpwstr/>
  </property>
  <property fmtid="{D5CDD505-2E9C-101B-9397-08002B2CF9AE}" pid="8" name="Allow Header Overwrite">
    <vt:bool>true</vt:bool>
  </property>
  <property fmtid="{D5CDD505-2E9C-101B-9397-08002B2CF9AE}" pid="9" name="Allow Footer Overwrite">
    <vt:bool>true</vt:bool>
  </property>
  <property fmtid="{D5CDD505-2E9C-101B-9397-08002B2CF9AE}" pid="10" name="Multiple Selected">
    <vt:lpwstr>-1</vt:lpwstr>
  </property>
  <property fmtid="{D5CDD505-2E9C-101B-9397-08002B2CF9AE}" pid="11" name="SIPLongWording">
    <vt:lpwstr/>
  </property>
  <property fmtid="{D5CDD505-2E9C-101B-9397-08002B2CF9AE}" pid="12" name="checkedProgramsCount">
    <vt:i4>0</vt:i4>
  </property>
  <property fmtid="{D5CDD505-2E9C-101B-9397-08002B2CF9AE}" pid="13" name="ExpCountry">
    <vt:lpwstr/>
  </property>
</Properties>
</file>