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61" r:id="rId5"/>
    <p:sldId id="262" r:id="rId6"/>
    <p:sldId id="264" r:id="rId7"/>
    <p:sldId id="266" r:id="rId8"/>
    <p:sldId id="263" r:id="rId9"/>
    <p:sldId id="267" r:id="rId10"/>
    <p:sldId id="265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4660"/>
  </p:normalViewPr>
  <p:slideViewPr>
    <p:cSldViewPr snapToGrid="0">
      <p:cViewPr varScale="1">
        <p:scale>
          <a:sx n="54" d="100"/>
          <a:sy n="54" d="100"/>
        </p:scale>
        <p:origin x="78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65A9F-DBE6-44A4-8BED-D0CFFD614A68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AF0AA-C893-437E-AFDE-A1D601F24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914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65A9F-DBE6-44A4-8BED-D0CFFD614A68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AF0AA-C893-437E-AFDE-A1D601F24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7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65A9F-DBE6-44A4-8BED-D0CFFD614A68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AF0AA-C893-437E-AFDE-A1D601F24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169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65A9F-DBE6-44A4-8BED-D0CFFD614A68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AF0AA-C893-437E-AFDE-A1D601F24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18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65A9F-DBE6-44A4-8BED-D0CFFD614A68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AF0AA-C893-437E-AFDE-A1D601F24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25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65A9F-DBE6-44A4-8BED-D0CFFD614A68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AF0AA-C893-437E-AFDE-A1D601F24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64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65A9F-DBE6-44A4-8BED-D0CFFD614A68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AF0AA-C893-437E-AFDE-A1D601F24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09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65A9F-DBE6-44A4-8BED-D0CFFD614A68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AF0AA-C893-437E-AFDE-A1D601F24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16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65A9F-DBE6-44A4-8BED-D0CFFD614A68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AF0AA-C893-437E-AFDE-A1D601F24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303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65A9F-DBE6-44A4-8BED-D0CFFD614A68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AF0AA-C893-437E-AFDE-A1D601F24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451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65A9F-DBE6-44A4-8BED-D0CFFD614A68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AF0AA-C893-437E-AFDE-A1D601F24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08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65A9F-DBE6-44A4-8BED-D0CFFD614A68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AF0AA-C893-437E-AFDE-A1D601F24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762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sites.ieee.org/phoenix-emcs/279-2/future-meetings-programs/" TargetMode="Externa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IEEE EMC Society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Phoenix Chapter Update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6" y="317697"/>
            <a:ext cx="1819160" cy="8678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372" y="192502"/>
            <a:ext cx="1773306" cy="99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03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6" y="317697"/>
            <a:ext cx="1819160" cy="8678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372" y="192502"/>
            <a:ext cx="1773306" cy="993051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023257" y="178208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7" name="AutoShape 2" descr="Image result for nts tempe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BFEB4A-61F2-4FA9-8FE5-C8C6852140E3}"/>
              </a:ext>
            </a:extLst>
          </p:cNvPr>
          <p:cNvSpPr txBox="1"/>
          <p:nvPr/>
        </p:nvSpPr>
        <p:spPr>
          <a:xfrm>
            <a:off x="3080657" y="960598"/>
            <a:ext cx="6206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2017 Phoenix IEEE EMC Symposium</a:t>
            </a:r>
          </a:p>
        </p:txBody>
      </p:sp>
      <p:pic>
        <p:nvPicPr>
          <p:cNvPr id="12" name="Picture 11" descr="A group of people standing around a table&#10;&#10;Description generated with very high confidence">
            <a:extLst>
              <a:ext uri="{FF2B5EF4-FFF2-40B4-BE49-F238E27FC236}">
                <a16:creationId xmlns:a16="http://schemas.microsoft.com/office/drawing/2014/main" id="{356C7F5B-50A8-4E1C-9964-61ACAD08E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17" y="1610530"/>
            <a:ext cx="4787153" cy="35903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C54F94E-A0ED-42E4-B3B8-369A28D2A9ED}"/>
              </a:ext>
            </a:extLst>
          </p:cNvPr>
          <p:cNvSpPr/>
          <p:nvPr/>
        </p:nvSpPr>
        <p:spPr>
          <a:xfrm>
            <a:off x="609600" y="5298159"/>
            <a:ext cx="42313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Speaker Daryl Gerke (far left) of Kimmel Gerke and Associates answered questions following his “EMC Design Review” presentation. </a:t>
            </a:r>
            <a:endParaRPr lang="en-US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A group of people sitting at a table in a restaurant&#10;&#10;Description generated with very high confidence">
            <a:extLst>
              <a:ext uri="{FF2B5EF4-FFF2-40B4-BE49-F238E27FC236}">
                <a16:creationId xmlns:a16="http://schemas.microsoft.com/office/drawing/2014/main" id="{DFEEEFBB-7614-49E0-95E1-36E7E4E2F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354" y="1591234"/>
            <a:ext cx="4787152" cy="359036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B201242-18B3-458F-A77D-4BD45C89EDAC}"/>
              </a:ext>
            </a:extLst>
          </p:cNvPr>
          <p:cNvSpPr/>
          <p:nvPr/>
        </p:nvSpPr>
        <p:spPr>
          <a:xfrm>
            <a:off x="5755340" y="5405734"/>
            <a:ext cx="53608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Phoenix EMC Chapter members (from left) Bill Limburg, Ron Longmoor and David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Sangston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enjoyed networking during the reception.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540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6" y="317697"/>
            <a:ext cx="1819160" cy="8678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372" y="192502"/>
            <a:ext cx="1773306" cy="9930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80657" y="960598"/>
            <a:ext cx="3624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2017 Future Plans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0650" y="1864871"/>
            <a:ext cx="106893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At least two meetings in the fall.   </a:t>
            </a:r>
          </a:p>
          <a:p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September/October:  – </a:t>
            </a:r>
            <a:r>
              <a:rPr lang="en-US" sz="2000" dirty="0"/>
              <a:t>TBD (working with well-know equipment vendor)</a:t>
            </a:r>
          </a:p>
          <a:p>
            <a:endParaRPr lang="en-US" sz="2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December:  </a:t>
            </a:r>
            <a:r>
              <a:rPr lang="en-US" sz="2000" dirty="0"/>
              <a:t>Penciled-in Kris </a:t>
            </a:r>
            <a:r>
              <a:rPr lang="en-US" sz="2000" dirty="0" err="1"/>
              <a:t>Hatashita</a:t>
            </a:r>
            <a:r>
              <a:rPr lang="en-US" sz="2000" dirty="0"/>
              <a:t> of Canadian Army.  Coordinate Timing with EMC Society Board Meeting in Phoenix.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C292DA-77BB-4013-A896-37C28353E53F}"/>
              </a:ext>
            </a:extLst>
          </p:cNvPr>
          <p:cNvSpPr txBox="1"/>
          <p:nvPr/>
        </p:nvSpPr>
        <p:spPr>
          <a:xfrm>
            <a:off x="489615" y="4240518"/>
            <a:ext cx="106893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Continue to enhance leadership team.</a:t>
            </a:r>
          </a:p>
          <a:p>
            <a:endParaRPr lang="en-US" sz="2000" b="1" dirty="0"/>
          </a:p>
          <a:p>
            <a:r>
              <a:rPr lang="en-US" sz="2000" b="1" dirty="0"/>
              <a:t>Continue to increase meeting interest. </a:t>
            </a:r>
          </a:p>
          <a:p>
            <a:endParaRPr lang="en-US" sz="2000" b="1" dirty="0"/>
          </a:p>
          <a:p>
            <a:r>
              <a:rPr lang="en-US" sz="2000" b="1" dirty="0"/>
              <a:t>2019 Phoenix Symposium.</a:t>
            </a:r>
          </a:p>
          <a:p>
            <a:endParaRPr lang="en-US" sz="2000" b="1" dirty="0"/>
          </a:p>
          <a:p>
            <a:r>
              <a:rPr lang="en-US" sz="2000" b="1" dirty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28730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6" y="317697"/>
            <a:ext cx="1819160" cy="8678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372" y="192502"/>
            <a:ext cx="1773306" cy="993051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023257" y="178208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Officers for 2016 – 2017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436" y="2400506"/>
            <a:ext cx="11201400" cy="243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79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6" y="317697"/>
            <a:ext cx="1819160" cy="8678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372" y="192502"/>
            <a:ext cx="1773306" cy="993051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969469" y="219445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Last Year’s Accomplishments:</a:t>
            </a:r>
          </a:p>
          <a:p>
            <a:pPr lvl="1"/>
            <a:r>
              <a:rPr lang="en-US" sz="3200" dirty="0"/>
              <a:t>Website completely updated</a:t>
            </a:r>
          </a:p>
          <a:p>
            <a:pPr lvl="1"/>
            <a:r>
              <a:rPr lang="en-US" sz="3200" dirty="0"/>
              <a:t>Officer team stabilized</a:t>
            </a:r>
          </a:p>
          <a:p>
            <a:pPr lvl="1"/>
            <a:r>
              <a:rPr lang="en-US" sz="3200" dirty="0"/>
              <a:t>Added to treasury</a:t>
            </a:r>
          </a:p>
          <a:p>
            <a:pPr lvl="1"/>
            <a:r>
              <a:rPr lang="en-US" sz="3200" dirty="0"/>
              <a:t>Meetings attendance increased</a:t>
            </a:r>
          </a:p>
          <a:p>
            <a:pPr lvl="1"/>
            <a:r>
              <a:rPr lang="en-US" sz="3200" dirty="0"/>
              <a:t>Major symposium last spring. </a:t>
            </a:r>
          </a:p>
          <a:p>
            <a:pPr lvl="1"/>
            <a:endParaRPr lang="en-US" sz="3200" dirty="0"/>
          </a:p>
          <a:p>
            <a:endParaRPr lang="en-US" sz="3600" dirty="0"/>
          </a:p>
          <a:p>
            <a:pPr marL="457200" lvl="1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33063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6" y="317697"/>
            <a:ext cx="1819160" cy="8678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372" y="192502"/>
            <a:ext cx="1773306" cy="993051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023257" y="178208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080657" y="960598"/>
            <a:ext cx="5444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2016 Meetings and Activities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4792" y="1864871"/>
            <a:ext cx="845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August 25</a:t>
            </a:r>
            <a:r>
              <a:rPr lang="en-US" b="1" baseline="30000" dirty="0"/>
              <a:t>th</a:t>
            </a:r>
            <a:r>
              <a:rPr lang="en-US" b="1" dirty="0"/>
              <a:t> – </a:t>
            </a:r>
            <a:r>
              <a:rPr lang="en-US" dirty="0"/>
              <a:t>“A PRACTITIONERS APPROACH TO EMC TESTING WITH REVERBERATION CHAMBERS”, by Dr. </a:t>
            </a:r>
            <a:r>
              <a:rPr lang="en-US" dirty="0" err="1"/>
              <a:t>Vignesh</a:t>
            </a:r>
            <a:r>
              <a:rPr lang="en-US" dirty="0"/>
              <a:t> </a:t>
            </a:r>
            <a:r>
              <a:rPr lang="en-US" dirty="0" err="1"/>
              <a:t>Rajamani</a:t>
            </a:r>
            <a:r>
              <a:rPr lang="en-US" dirty="0"/>
              <a:t>, Senior Associate Technology Development and Practice, Exponent, Inc.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&gt;30 attendees at Exponent Inc, 23445 N 19</a:t>
            </a:r>
            <a:r>
              <a:rPr lang="en-US" baseline="30000" dirty="0"/>
              <a:t>th</a:t>
            </a:r>
            <a:r>
              <a:rPr lang="en-US" dirty="0"/>
              <a:t>Avenue in Phoenix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833" y="1467209"/>
            <a:ext cx="1673168" cy="20690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091" y="3430247"/>
            <a:ext cx="2104009" cy="31560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263" y="3976605"/>
            <a:ext cx="3839228" cy="25594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6" y="3821368"/>
            <a:ext cx="4015407" cy="267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6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6" y="317697"/>
            <a:ext cx="1819160" cy="8678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372" y="192502"/>
            <a:ext cx="1773306" cy="993051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023257" y="178208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080657" y="960598"/>
            <a:ext cx="5444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2016 Meetings and Activities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4792" y="1864871"/>
            <a:ext cx="845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November 10</a:t>
            </a:r>
            <a:r>
              <a:rPr lang="en-US" b="1" baseline="30000" dirty="0"/>
              <a:t>th</a:t>
            </a:r>
            <a:r>
              <a:rPr lang="en-US" b="1" dirty="0"/>
              <a:t> – </a:t>
            </a:r>
            <a:r>
              <a:rPr lang="en-US" dirty="0"/>
              <a:t>“Facts about Decoupling Capacitors and PCBs!”, by Dr. Bruce </a:t>
            </a:r>
            <a:r>
              <a:rPr lang="en-US" dirty="0" err="1"/>
              <a:t>Archambeault</a:t>
            </a:r>
            <a:r>
              <a:rPr lang="en-US" dirty="0"/>
              <a:t>, Distinguished Engineer (emeritus) at IBM in Research Triangle Park, NC and 2017 EMC Society Chair.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&gt;40 attendees at Compliance Testing Labs in Mesa </a:t>
            </a:r>
            <a:r>
              <a:rPr lang="en-US" dirty="0" err="1"/>
              <a:t>Az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491" y="1540895"/>
            <a:ext cx="1879600" cy="1866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65" y="3619197"/>
            <a:ext cx="4322093" cy="28813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826" y="3480118"/>
            <a:ext cx="2102517" cy="31537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311" y="3733098"/>
            <a:ext cx="3955546" cy="263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6" y="317697"/>
            <a:ext cx="1819160" cy="8678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372" y="192502"/>
            <a:ext cx="1773306" cy="993051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023257" y="178208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630032" y="4725341"/>
            <a:ext cx="43631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 full day event at the </a:t>
            </a:r>
            <a:r>
              <a:rPr lang="es-ES" sz="2400" b="1" dirty="0"/>
              <a:t>Embassy Suites Hotel  Tempe, AZ</a:t>
            </a:r>
          </a:p>
          <a:p>
            <a:pPr algn="ctr"/>
            <a:endParaRPr lang="es-ES" sz="2400" b="1" dirty="0"/>
          </a:p>
          <a:p>
            <a:pPr algn="ctr"/>
            <a:r>
              <a:rPr lang="en-US" sz="2400" b="1" dirty="0"/>
              <a:t>Wednesday, April 26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578" y="1971561"/>
            <a:ext cx="3575803" cy="23939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62044" y="6360617"/>
            <a:ext cx="86453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tp://sites.ieee.org/phoenix-emcs/279-2/future-meetings-programs/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7E488B-D6C3-47FA-9B31-AC66489B21D5}"/>
              </a:ext>
            </a:extLst>
          </p:cNvPr>
          <p:cNvSpPr txBox="1"/>
          <p:nvPr/>
        </p:nvSpPr>
        <p:spPr>
          <a:xfrm>
            <a:off x="3080657" y="960598"/>
            <a:ext cx="6206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2017 Phoenix IEEE EMC Symposium</a:t>
            </a:r>
          </a:p>
        </p:txBody>
      </p:sp>
    </p:spTree>
    <p:extLst>
      <p:ext uri="{BB962C8B-B14F-4D97-AF65-F5344CB8AC3E}">
        <p14:creationId xmlns:p14="http://schemas.microsoft.com/office/powerpoint/2010/main" val="4114048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6" y="317697"/>
            <a:ext cx="1819160" cy="8678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372" y="192502"/>
            <a:ext cx="1773306" cy="993051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023257" y="178208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CABC336-F531-4380-AD6F-FEB6A1106FDB}"/>
              </a:ext>
            </a:extLst>
          </p:cNvPr>
          <p:cNvSpPr/>
          <p:nvPr/>
        </p:nvSpPr>
        <p:spPr>
          <a:xfrm>
            <a:off x="645460" y="1620066"/>
            <a:ext cx="1120588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333333"/>
                </a:solidFill>
                <a:latin typeface="Verdana" panose="020B0604030504040204" pitchFamily="34" charset="0"/>
              </a:rPr>
              <a:t>EMC Design Review  </a:t>
            </a:r>
            <a:r>
              <a:rPr lang="en-US" sz="1600" i="1" dirty="0">
                <a:solidFill>
                  <a:srgbClr val="333333"/>
                </a:solidFill>
                <a:latin typeface="Verdana" panose="020B0604030504040204" pitchFamily="34" charset="0"/>
              </a:rPr>
              <a:t>By Daryl Gerke, EMC Consultant, Kimmel Gerke and </a:t>
            </a:r>
            <a:r>
              <a:rPr lang="en-US" sz="1600" i="1" dirty="0" err="1">
                <a:solidFill>
                  <a:srgbClr val="333333"/>
                </a:solidFill>
                <a:latin typeface="Verdana" panose="020B0604030504040204" pitchFamily="34" charset="0"/>
              </a:rPr>
              <a:t>Assoc</a:t>
            </a:r>
            <a:endParaRPr lang="en-US" sz="1600" i="1" dirty="0">
              <a:solidFill>
                <a:srgbClr val="333333"/>
              </a:solidFill>
              <a:latin typeface="Verdan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333333"/>
              </a:solidFill>
              <a:latin typeface="Verdan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333333"/>
                </a:solidFill>
                <a:latin typeface="Verdana" panose="020B0604030504040204" pitchFamily="34" charset="0"/>
              </a:rPr>
              <a:t>Smart Antennas:  Technology Integrating Antennas, DSP, Communications and Networks   </a:t>
            </a:r>
            <a:r>
              <a:rPr lang="en-US" sz="1600" i="1" dirty="0">
                <a:solidFill>
                  <a:srgbClr val="333333"/>
                </a:solidFill>
                <a:latin typeface="Verdana" panose="020B0604030504040204" pitchFamily="34" charset="0"/>
              </a:rPr>
              <a:t>By Dr. Constantine Balanis, Regent’s </a:t>
            </a:r>
            <a:r>
              <a:rPr lang="en-US" sz="1600" i="1" dirty="0" err="1">
                <a:solidFill>
                  <a:srgbClr val="333333"/>
                </a:solidFill>
                <a:latin typeface="Verdana" panose="020B0604030504040204" pitchFamily="34" charset="0"/>
              </a:rPr>
              <a:t>Professor,Department</a:t>
            </a:r>
            <a:r>
              <a:rPr lang="en-US" sz="1600" i="1" dirty="0">
                <a:solidFill>
                  <a:srgbClr val="333333"/>
                </a:solidFill>
                <a:latin typeface="Verdana" panose="020B0604030504040204" pitchFamily="34" charset="0"/>
              </a:rPr>
              <a:t> of Electrical Engineering, Arizona State University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333333"/>
              </a:solidFill>
              <a:latin typeface="Verdan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333333"/>
                </a:solidFill>
                <a:latin typeface="Verdana" panose="020B0604030504040204" pitchFamily="34" charset="0"/>
              </a:rPr>
              <a:t>Wireless Integration Interference Challenges  </a:t>
            </a:r>
            <a:r>
              <a:rPr lang="en-US" sz="1600" i="1" dirty="0">
                <a:solidFill>
                  <a:srgbClr val="333333"/>
                </a:solidFill>
                <a:latin typeface="Verdana" panose="020B0604030504040204" pitchFamily="34" charset="0"/>
              </a:rPr>
              <a:t>By Harry Skinner, Director and Senior Principal Engineer, Intel Labs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333333"/>
              </a:solidFill>
              <a:latin typeface="Verdan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333333"/>
                </a:solidFill>
                <a:latin typeface="Verdana" panose="020B0604030504040204" pitchFamily="34" charset="0"/>
              </a:rPr>
              <a:t>Understanding Device Performance in a Crowded RF Environment: An Overview of ANSI C63.27 and Coexistence Testing  </a:t>
            </a:r>
            <a:r>
              <a:rPr lang="en-US" sz="1600" i="1" dirty="0">
                <a:solidFill>
                  <a:srgbClr val="333333"/>
                </a:solidFill>
                <a:latin typeface="Verdana" panose="020B0604030504040204" pitchFamily="34" charset="0"/>
              </a:rPr>
              <a:t>By Dr. William Young, Group Leader, Shared Spectrum Metrology, NIST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333333"/>
              </a:solidFill>
              <a:latin typeface="Verdan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rgbClr val="333333"/>
                </a:solidFill>
                <a:latin typeface="Verdana" panose="020B0604030504040204" pitchFamily="34" charset="0"/>
              </a:rPr>
              <a:t>Anechoic Absorber Consideration in the W Band  and Absorbers Under High Power Incident Field  </a:t>
            </a:r>
            <a:r>
              <a:rPr lang="en-US" sz="1600" i="1" dirty="0">
                <a:solidFill>
                  <a:srgbClr val="333333"/>
                </a:solidFill>
                <a:latin typeface="Verdana" panose="020B0604030504040204" pitchFamily="34" charset="0"/>
              </a:rPr>
              <a:t>By Zhong Chen, Director of RF Engineering, ETS-Lindgren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333333"/>
              </a:solidFill>
              <a:latin typeface="Verdan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333333"/>
                </a:solidFill>
                <a:latin typeface="Verdana" panose="020B0604030504040204" pitchFamily="34" charset="0"/>
              </a:rPr>
              <a:t>IoT EMI  </a:t>
            </a:r>
            <a:r>
              <a:rPr lang="en-US" sz="1600" i="1" dirty="0">
                <a:solidFill>
                  <a:srgbClr val="333333"/>
                </a:solidFill>
                <a:latin typeface="Verdana" panose="020B0604030504040204" pitchFamily="34" charset="0"/>
              </a:rPr>
              <a:t>By Dr. Vignesh </a:t>
            </a:r>
            <a:r>
              <a:rPr lang="en-US" sz="1600" i="1" dirty="0" err="1">
                <a:solidFill>
                  <a:srgbClr val="333333"/>
                </a:solidFill>
                <a:latin typeface="Verdana" panose="020B0604030504040204" pitchFamily="34" charset="0"/>
              </a:rPr>
              <a:t>Rajamani</a:t>
            </a:r>
            <a:r>
              <a:rPr lang="en-US" sz="1600" i="1" dirty="0">
                <a:solidFill>
                  <a:srgbClr val="333333"/>
                </a:solidFill>
                <a:latin typeface="Verdana" panose="020B0604030504040204" pitchFamily="34" charset="0"/>
              </a:rPr>
              <a:t>, Senior Associate, Electrical Engineering &amp; Computer Science Practice, Exponent; Mark Goldstein, President, International Research Center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333333"/>
              </a:solidFill>
              <a:latin typeface="Verdan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333333"/>
                </a:solidFill>
                <a:latin typeface="Verdana" panose="020B0604030504040204" pitchFamily="34" charset="0"/>
              </a:rPr>
              <a:t>Panel Discussion – EMC Across Industries   </a:t>
            </a:r>
            <a:r>
              <a:rPr lang="en-US" sz="1600" i="1" dirty="0">
                <a:solidFill>
                  <a:srgbClr val="333333"/>
                </a:solidFill>
                <a:latin typeface="Verdana" panose="020B0604030504040204" pitchFamily="34" charset="0"/>
              </a:rPr>
              <a:t>Panel Directed by Vignesh </a:t>
            </a:r>
            <a:r>
              <a:rPr lang="en-US" sz="1600" i="1" dirty="0" err="1">
                <a:solidFill>
                  <a:srgbClr val="333333"/>
                </a:solidFill>
                <a:latin typeface="Verdana" panose="020B0604030504040204" pitchFamily="34" charset="0"/>
              </a:rPr>
              <a:t>Rajamani</a:t>
            </a:r>
            <a:r>
              <a:rPr lang="en-US" sz="1600" i="1" dirty="0">
                <a:solidFill>
                  <a:srgbClr val="333333"/>
                </a:solidFill>
                <a:latin typeface="Verdana" panose="020B0604030504040204" pitchFamily="34" charset="0"/>
              </a:rPr>
              <a:t> of Exponent and Glen Gassaway of Southwest EMI. </a:t>
            </a:r>
            <a:endParaRPr lang="en-US" sz="1600" dirty="0">
              <a:solidFill>
                <a:srgbClr val="333333"/>
              </a:solidFill>
              <a:latin typeface="Verdana" panose="020B0604030504040204" pitchFamily="34" charset="0"/>
            </a:endParaRPr>
          </a:p>
          <a:p>
            <a:r>
              <a:rPr lang="en-US" sz="1600" dirty="0">
                <a:solidFill>
                  <a:srgbClr val="333333"/>
                </a:solidFill>
                <a:latin typeface="Verdana" panose="020B0604030504040204" pitchFamily="34" charset="0"/>
              </a:rPr>
              <a:t> </a:t>
            </a:r>
            <a:endParaRPr lang="en-US" sz="1600" b="0" i="0" dirty="0">
              <a:solidFill>
                <a:srgbClr val="333333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E0F6C1-62DE-410E-BC2F-AA86DF3363C8}"/>
              </a:ext>
            </a:extLst>
          </p:cNvPr>
          <p:cNvSpPr txBox="1"/>
          <p:nvPr/>
        </p:nvSpPr>
        <p:spPr>
          <a:xfrm>
            <a:off x="3080657" y="853021"/>
            <a:ext cx="6206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2017 Phoenix IEEE EMC Symposium</a:t>
            </a:r>
          </a:p>
        </p:txBody>
      </p:sp>
    </p:spTree>
    <p:extLst>
      <p:ext uri="{BB962C8B-B14F-4D97-AF65-F5344CB8AC3E}">
        <p14:creationId xmlns:p14="http://schemas.microsoft.com/office/powerpoint/2010/main" val="219521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6" y="317697"/>
            <a:ext cx="1819160" cy="8678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372" y="192502"/>
            <a:ext cx="1773306" cy="993051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023257" y="178208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7" name="AutoShape 2" descr="Image result for nts tempe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BFEB4A-61F2-4FA9-8FE5-C8C6852140E3}"/>
              </a:ext>
            </a:extLst>
          </p:cNvPr>
          <p:cNvSpPr txBox="1"/>
          <p:nvPr/>
        </p:nvSpPr>
        <p:spPr>
          <a:xfrm>
            <a:off x="3080657" y="960598"/>
            <a:ext cx="6206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2017 Phoenix IEEE EMC Symposium</a:t>
            </a:r>
          </a:p>
        </p:txBody>
      </p:sp>
      <p:pic>
        <p:nvPicPr>
          <p:cNvPr id="8" name="Picture 7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id="{FBC44764-DBC0-484B-8A0E-E94530739E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23" y="1900519"/>
            <a:ext cx="3896658" cy="2922494"/>
          </a:xfrm>
          <a:prstGeom prst="rect">
            <a:avLst/>
          </a:prstGeom>
        </p:spPr>
      </p:pic>
      <p:pic>
        <p:nvPicPr>
          <p:cNvPr id="16" name="Picture 15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C5A83D8B-2B86-4092-890F-754A27736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370" y="1978861"/>
            <a:ext cx="3911731" cy="2933798"/>
          </a:xfrm>
          <a:prstGeom prst="rect">
            <a:avLst/>
          </a:prstGeom>
        </p:spPr>
      </p:pic>
      <p:pic>
        <p:nvPicPr>
          <p:cNvPr id="20" name="Picture 19" descr="A group of people preparing food on a table&#10;&#10;Description generated with very high confidence">
            <a:extLst>
              <a:ext uri="{FF2B5EF4-FFF2-40B4-BE49-F238E27FC236}">
                <a16:creationId xmlns:a16="http://schemas.microsoft.com/office/drawing/2014/main" id="{06FAFBD1-A3E3-48D8-8195-9FBAE5E43C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705" y="3169609"/>
            <a:ext cx="2310848" cy="308113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79EDB7B-E874-46FF-8EFB-63604B6F2809}"/>
              </a:ext>
            </a:extLst>
          </p:cNvPr>
          <p:cNvSpPr txBox="1"/>
          <p:nvPr/>
        </p:nvSpPr>
        <p:spPr>
          <a:xfrm>
            <a:off x="555811" y="5378824"/>
            <a:ext cx="2743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&gt; 80 Attendees with multiple speakers and vendors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DBE0C0-2646-44B0-A1E5-4B9ECF57EBCF}"/>
              </a:ext>
            </a:extLst>
          </p:cNvPr>
          <p:cNvSpPr txBox="1"/>
          <p:nvPr/>
        </p:nvSpPr>
        <p:spPr>
          <a:xfrm>
            <a:off x="8382000" y="5298141"/>
            <a:ext cx="2743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Breakfast, Lunch and Light Dinner Provided</a:t>
            </a:r>
          </a:p>
        </p:txBody>
      </p:sp>
    </p:spTree>
    <p:extLst>
      <p:ext uri="{BB962C8B-B14F-4D97-AF65-F5344CB8AC3E}">
        <p14:creationId xmlns:p14="http://schemas.microsoft.com/office/powerpoint/2010/main" val="1735986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6" y="317697"/>
            <a:ext cx="1819160" cy="8678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372" y="192502"/>
            <a:ext cx="1773306" cy="993051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023257" y="178208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7" name="AutoShape 2" descr="Image result for nts tempe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BFEB4A-61F2-4FA9-8FE5-C8C6852140E3}"/>
              </a:ext>
            </a:extLst>
          </p:cNvPr>
          <p:cNvSpPr txBox="1"/>
          <p:nvPr/>
        </p:nvSpPr>
        <p:spPr>
          <a:xfrm>
            <a:off x="3080657" y="960598"/>
            <a:ext cx="6206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2017 Phoenix IEEE EMC Symposium</a:t>
            </a:r>
          </a:p>
        </p:txBody>
      </p:sp>
      <p:pic>
        <p:nvPicPr>
          <p:cNvPr id="14" name="Picture 13" descr="Two people posing for a picture&#10;&#10;Description generated with very high confidence">
            <a:extLst>
              <a:ext uri="{FF2B5EF4-FFF2-40B4-BE49-F238E27FC236}">
                <a16:creationId xmlns:a16="http://schemas.microsoft.com/office/drawing/2014/main" id="{25B86363-1479-420C-A0F2-E4EA80821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01" y="1882200"/>
            <a:ext cx="4692828" cy="3519622"/>
          </a:xfrm>
          <a:prstGeom prst="rect">
            <a:avLst/>
          </a:prstGeom>
        </p:spPr>
      </p:pic>
      <p:pic>
        <p:nvPicPr>
          <p:cNvPr id="18" name="Picture 17" descr="A person sitting at a table with a plate of food&#10;&#10;Description generated with very high confidence">
            <a:extLst>
              <a:ext uri="{FF2B5EF4-FFF2-40B4-BE49-F238E27FC236}">
                <a16:creationId xmlns:a16="http://schemas.microsoft.com/office/drawing/2014/main" id="{F1904B63-5D02-4F81-82ED-77EDFD43A4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114" y="1863877"/>
            <a:ext cx="4727910" cy="354593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4A49157-2B76-4B07-BFAD-3462E37D839F}"/>
              </a:ext>
            </a:extLst>
          </p:cNvPr>
          <p:cNvSpPr/>
          <p:nvPr/>
        </p:nvSpPr>
        <p:spPr>
          <a:xfrm>
            <a:off x="6364941" y="5380672"/>
            <a:ext cx="52891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Speakers Vignesh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Rajamani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(left) of Exponent and Keynote Speaker Constantine Balanis of Arizona State University enjoyed lunch with perfect weather.  Vignesh addressed IoT in his presentation; Professor Balanis discussed smart antennas.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CB058F-EA7C-4651-B88B-A7452ECF9CC9}"/>
              </a:ext>
            </a:extLst>
          </p:cNvPr>
          <p:cNvSpPr/>
          <p:nvPr/>
        </p:nvSpPr>
        <p:spPr>
          <a:xfrm>
            <a:off x="448234" y="5525922"/>
            <a:ext cx="4876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Speaker Harry Skinner (left) of Intel in Hillsboro, Oregon visited with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Khine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Han of Intel in Phoenix following his presentation on “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Wireless Integration Interference Challenges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5521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372</Words>
  <Application>Microsoft Office PowerPoint</Application>
  <PresentationFormat>Widescreen</PresentationFormat>
  <Paragraphs>60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Verdana</vt:lpstr>
      <vt:lpstr>Office Theme</vt:lpstr>
      <vt:lpstr>IEEE EMC Society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IEEE EMC Society</dc:title>
  <dc:creator>Glen Gassaway</dc:creator>
  <cp:lastModifiedBy>Glen Gassaway</cp:lastModifiedBy>
  <cp:revision>12</cp:revision>
  <dcterms:created xsi:type="dcterms:W3CDTF">2017-02-05T19:29:16Z</dcterms:created>
  <dcterms:modified xsi:type="dcterms:W3CDTF">2017-08-03T19:14:02Z</dcterms:modified>
</cp:coreProperties>
</file>