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8"/>
  </p:notesMasterIdLst>
  <p:handoutMasterIdLst>
    <p:handoutMasterId r:id="rId9"/>
  </p:handoutMasterIdLst>
  <p:sldIdLst>
    <p:sldId id="259" r:id="rId3"/>
    <p:sldId id="260" r:id="rId4"/>
    <p:sldId id="265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4" autoAdjust="0"/>
    <p:restoredTop sz="94705"/>
  </p:normalViewPr>
  <p:slideViewPr>
    <p:cSldViewPr snapToGrid="0" snapToObjects="1">
      <p:cViewPr varScale="1">
        <p:scale>
          <a:sx n="60" d="100"/>
          <a:sy n="60" d="100"/>
        </p:scale>
        <p:origin x="372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Membership</a:t>
            </a:r>
            <a:endParaRPr lang="ja-JP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Sheet1!$A$1:$E$1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Sheet1!$A$2:$E$2</c:f>
              <c:numCache>
                <c:formatCode>General</c:formatCode>
                <c:ptCount val="5"/>
                <c:pt idx="0">
                  <c:v>231</c:v>
                </c:pt>
                <c:pt idx="1">
                  <c:v>218</c:v>
                </c:pt>
                <c:pt idx="2">
                  <c:v>216</c:v>
                </c:pt>
                <c:pt idx="3">
                  <c:v>214</c:v>
                </c:pt>
                <c:pt idx="4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290184"/>
        <c:axId val="617290576"/>
      </c:barChart>
      <c:catAx>
        <c:axId val="61729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7290576"/>
        <c:crosses val="autoZero"/>
        <c:auto val="1"/>
        <c:lblAlgn val="ctr"/>
        <c:lblOffset val="100"/>
        <c:noMultiLvlLbl val="0"/>
      </c:catAx>
      <c:valAx>
        <c:axId val="61729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1729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31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Japan Joint Chapter Repot </a:t>
            </a:r>
            <a:br>
              <a:rPr lang="en-US" altLang="ja-JP" dirty="0" smtClean="0"/>
            </a:br>
            <a:r>
              <a:rPr lang="en-US" altLang="ja-JP" dirty="0" smtClean="0"/>
              <a:t>Aug.2016-July 2017</a:t>
            </a:r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1385776" y="2154730"/>
            <a:ext cx="100796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C00000"/>
                </a:solidFill>
              </a:rPr>
              <a:t>Officers</a:t>
            </a:r>
            <a:r>
              <a:rPr lang="en-US" altLang="ja-JP" sz="2800" dirty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altLang="ja-JP" sz="2800" b="1" dirty="0"/>
              <a:t>Chair: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		Masao </a:t>
            </a:r>
            <a:r>
              <a:rPr lang="en-US" altLang="ja-JP" sz="2800" dirty="0"/>
              <a:t>Taki </a:t>
            </a:r>
            <a:r>
              <a:rPr lang="en-US" altLang="ja-JP" sz="2800" dirty="0" smtClean="0"/>
              <a:t> (Tokyo </a:t>
            </a:r>
            <a:r>
              <a:rPr lang="en-US" altLang="ja-JP" sz="2800" dirty="0"/>
              <a:t>Metropolitan </a:t>
            </a:r>
            <a:r>
              <a:rPr lang="en-US" altLang="ja-JP" sz="2800" dirty="0" smtClean="0"/>
              <a:t>University)</a:t>
            </a:r>
            <a:endParaRPr lang="en-US" altLang="ja-JP" sz="2800" dirty="0"/>
          </a:p>
          <a:p>
            <a:pPr lvl="1"/>
            <a:r>
              <a:rPr lang="en-US" altLang="ja-JP" sz="2800" b="1" dirty="0"/>
              <a:t>Vice Chair: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	Takashi </a:t>
            </a:r>
            <a:r>
              <a:rPr lang="en-US" altLang="ja-JP" sz="2800" dirty="0"/>
              <a:t>Harada (Tokin EMC Engineering)</a:t>
            </a:r>
          </a:p>
          <a:p>
            <a:pPr lvl="1"/>
            <a:r>
              <a:rPr lang="en-US" altLang="ja-JP" sz="2800" b="1" dirty="0"/>
              <a:t>Secretary: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	Kengo </a:t>
            </a:r>
            <a:r>
              <a:rPr lang="en-US" altLang="ja-JP" sz="2800" dirty="0" err="1"/>
              <a:t>Iokibe</a:t>
            </a:r>
            <a:r>
              <a:rPr lang="en-US" altLang="ja-JP" sz="2800" dirty="0"/>
              <a:t> (Okayama University)</a:t>
            </a:r>
          </a:p>
          <a:p>
            <a:pPr lvl="1"/>
            <a:r>
              <a:rPr lang="en-US" altLang="ja-JP" sz="2800" b="1" dirty="0"/>
              <a:t>Treasurer: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	Ifong </a:t>
            </a:r>
            <a:r>
              <a:rPr lang="en-US" altLang="ja-JP" sz="2800" dirty="0"/>
              <a:t>Wu </a:t>
            </a:r>
            <a:r>
              <a:rPr lang="en-US" altLang="ja-JP" sz="2800" dirty="0" smtClean="0"/>
              <a:t>(</a:t>
            </a:r>
            <a:r>
              <a:rPr lang="en-US" altLang="ja-JP" sz="2800" dirty="0"/>
              <a:t>National Institute of Information and Communications </a:t>
            </a:r>
            <a:r>
              <a:rPr lang="en-US" altLang="ja-JP" sz="2800" dirty="0" smtClean="0"/>
              <a:t>Technology</a:t>
            </a:r>
            <a:r>
              <a:rPr lang="en-US" altLang="ja-JP" sz="2800" dirty="0" smtClean="0"/>
              <a:t>)</a:t>
            </a:r>
          </a:p>
          <a:p>
            <a:pPr lvl="1"/>
            <a:endParaRPr lang="en-US" altLang="ja-JP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Number </a:t>
            </a:r>
            <a:r>
              <a:rPr lang="en-US" sz="2800" dirty="0" smtClean="0">
                <a:solidFill>
                  <a:srgbClr val="C00000"/>
                </a:solidFill>
              </a:rPr>
              <a:t>of members: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</a:t>
            </a:r>
            <a:r>
              <a:rPr lang="en-US" sz="2800" dirty="0" smtClean="0"/>
              <a:t>217 </a:t>
            </a:r>
            <a:r>
              <a:rPr lang="en-US" sz="2800" dirty="0" smtClean="0"/>
              <a:t>(</a:t>
            </a:r>
            <a:r>
              <a:rPr lang="en-US" sz="2800" dirty="0" smtClean="0"/>
              <a:t>2016, Including Sendai Chapter )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604890"/>
              </p:ext>
            </p:extLst>
          </p:nvPr>
        </p:nvGraphicFramePr>
        <p:xfrm>
          <a:off x="8793126" y="4221126"/>
          <a:ext cx="3398874" cy="257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20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477927" y="2134304"/>
            <a:ext cx="10249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>
                <a:solidFill>
                  <a:srgbClr val="000000"/>
                </a:solidFill>
              </a:rPr>
              <a:t>Japan Joint/Sendai Chapter </a:t>
            </a:r>
            <a:r>
              <a:rPr lang="en-US" altLang="ja-JP" sz="3600" dirty="0" smtClean="0">
                <a:solidFill>
                  <a:srgbClr val="000000"/>
                </a:solidFill>
              </a:rPr>
              <a:t>Meeting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6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rgbClr val="000000"/>
                </a:solidFill>
              </a:rPr>
              <a:t>Establishment of “Young Student Award” </a:t>
            </a:r>
            <a:endParaRPr lang="ja-JP" altLang="en-US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altLang="ja-JP" sz="36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rgbClr val="000000"/>
                </a:solidFill>
              </a:rPr>
              <a:t>Technical </a:t>
            </a:r>
            <a:r>
              <a:rPr lang="en-US" altLang="ja-JP" sz="3600" dirty="0" smtClean="0">
                <a:solidFill>
                  <a:srgbClr val="000000"/>
                </a:solidFill>
              </a:rPr>
              <a:t>Meetings</a:t>
            </a:r>
          </a:p>
          <a:p>
            <a:pPr lvl="2"/>
            <a:r>
              <a:rPr lang="en-US" altLang="ja-JP" sz="3600" dirty="0" smtClean="0">
                <a:solidFill>
                  <a:srgbClr val="000000"/>
                </a:solidFill>
              </a:rPr>
              <a:t>10 meetings in co-operation with meetings on EMC sponsored by EMCJ of  IEICE Communications </a:t>
            </a:r>
            <a:r>
              <a:rPr lang="en-US" altLang="ja-JP" sz="3600" dirty="0" smtClean="0">
                <a:solidFill>
                  <a:srgbClr val="000000"/>
                </a:solidFill>
              </a:rPr>
              <a:t>Society.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1200150" lvl="2" indent="-285750">
              <a:buFontTx/>
              <a:buChar char="-"/>
            </a:pPr>
            <a:endParaRPr lang="en-US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2084" y="1201479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/>
              <a:t>Activities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17495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75414" y="114668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Japan Joint/Sendai Chapter </a:t>
            </a:r>
            <a:r>
              <a:rPr lang="en-US" altLang="ja-JP" dirty="0" smtClean="0">
                <a:solidFill>
                  <a:srgbClr val="000000"/>
                </a:solidFill>
              </a:rPr>
              <a:t>Meeting </a:t>
            </a:r>
            <a:br>
              <a:rPr lang="en-US" altLang="ja-JP" dirty="0" smtClean="0">
                <a:solidFill>
                  <a:srgbClr val="000000"/>
                </a:solidFill>
              </a:rPr>
            </a:br>
            <a:r>
              <a:rPr lang="en-US" altLang="ja-JP" dirty="0" smtClean="0">
                <a:solidFill>
                  <a:srgbClr val="000000"/>
                </a:solidFill>
              </a:rPr>
              <a:t> (12/06/2016)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16959" y="2598959"/>
            <a:ext cx="8782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rgbClr val="000000"/>
                </a:solidFill>
              </a:rPr>
              <a:t>Lecture by Prof. M. Shinohara, DL of MTT-S</a:t>
            </a:r>
          </a:p>
          <a:p>
            <a:pPr marL="914400" lvl="5"/>
            <a:r>
              <a:rPr lang="en-US" altLang="ja-JP" sz="3600" dirty="0" smtClean="0">
                <a:solidFill>
                  <a:srgbClr val="000000"/>
                </a:solidFill>
              </a:rPr>
              <a:t>“Wireless Power Transfer”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rgbClr val="000000"/>
                </a:solidFill>
              </a:rPr>
              <a:t>Lecture by Dr. K. Araki</a:t>
            </a:r>
          </a:p>
          <a:p>
            <a:pPr marL="914400" lvl="5"/>
            <a:r>
              <a:rPr lang="en-US" altLang="ja-JP" sz="3600" dirty="0" smtClean="0">
                <a:solidFill>
                  <a:srgbClr val="000000"/>
                </a:solidFill>
              </a:rPr>
              <a:t>“</a:t>
            </a:r>
            <a:r>
              <a:rPr lang="en-US" altLang="ja-JP" sz="3600" dirty="0"/>
              <a:t>Noise Coupling Path Analysis for RF </a:t>
            </a:r>
            <a:r>
              <a:rPr lang="en-US" altLang="ja-JP" sz="3600" dirty="0" smtClean="0"/>
              <a:t>Interference</a:t>
            </a:r>
            <a:r>
              <a:rPr lang="en-US" altLang="ja-JP" sz="3600" dirty="0" smtClean="0">
                <a:solidFill>
                  <a:srgbClr val="000000"/>
                </a:solidFill>
              </a:rPr>
              <a:t>”</a:t>
            </a:r>
          </a:p>
          <a:p>
            <a:pPr marL="571500" lvl="3" indent="-571500"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rgbClr val="000000"/>
                </a:solidFill>
              </a:rPr>
              <a:t>Reports on recent EMC-S activities and topics</a:t>
            </a:r>
            <a:endParaRPr lang="ja-JP" altLang="en-US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50" y="1963548"/>
            <a:ext cx="3159555" cy="236042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50" y="4412511"/>
            <a:ext cx="3159555" cy="23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64168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 </a:t>
            </a:r>
            <a:endParaRPr lang="en-US" dirty="0"/>
          </a:p>
        </p:txBody>
      </p:sp>
      <p:sp>
        <p:nvSpPr>
          <p:cNvPr id="9" name="額縁 8"/>
          <p:cNvSpPr/>
          <p:nvPr/>
        </p:nvSpPr>
        <p:spPr>
          <a:xfrm>
            <a:off x="819222" y="2286000"/>
            <a:ext cx="11114567" cy="4157330"/>
          </a:xfrm>
          <a:prstGeom prst="bevel">
            <a:avLst>
              <a:gd name="adj" fmla="val 5302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en-US" altLang="ja-JP" sz="3600" dirty="0" smtClean="0">
              <a:solidFill>
                <a:schemeClr val="tx1"/>
              </a:solidFill>
            </a:endParaRPr>
          </a:p>
          <a:p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chemeClr val="tx1"/>
                </a:solidFill>
              </a:rPr>
              <a:t>Purpose: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lvl="1"/>
            <a:r>
              <a:rPr lang="en-US" altLang="ja-JP" sz="3200" dirty="0" smtClean="0">
                <a:solidFill>
                  <a:schemeClr val="tx1"/>
                </a:solidFill>
              </a:rPr>
              <a:t>To motivate students, </a:t>
            </a:r>
            <a:r>
              <a:rPr lang="en-US" altLang="ja-JP" sz="3200" dirty="0">
                <a:solidFill>
                  <a:schemeClr val="tx1"/>
                </a:solidFill>
              </a:rPr>
              <a:t>and increase of </a:t>
            </a:r>
            <a:r>
              <a:rPr lang="en-US" altLang="ja-JP" sz="3200" dirty="0" smtClean="0">
                <a:solidFill>
                  <a:schemeClr val="tx1"/>
                </a:solidFill>
              </a:rPr>
              <a:t>young members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3600" dirty="0" smtClean="0">
                <a:solidFill>
                  <a:schemeClr val="tx1"/>
                </a:solidFill>
              </a:rPr>
              <a:t>Recognition</a:t>
            </a:r>
            <a:r>
              <a:rPr lang="en-US" altLang="ja-JP" sz="36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ja-JP" sz="3200" dirty="0">
                <a:solidFill>
                  <a:schemeClr val="tx1"/>
                </a:solidFill>
              </a:rPr>
              <a:t>A young student who made the most excellent presentation at the sponsored or </a:t>
            </a:r>
            <a:r>
              <a:rPr lang="en-US" altLang="ja-JP" sz="3200" dirty="0" smtClean="0">
                <a:solidFill>
                  <a:schemeClr val="tx1"/>
                </a:solidFill>
              </a:rPr>
              <a:t>co-sponsored </a:t>
            </a:r>
            <a:r>
              <a:rPr lang="en-US" altLang="ja-JP" sz="3200" dirty="0">
                <a:solidFill>
                  <a:schemeClr val="tx1"/>
                </a:solidFill>
              </a:rPr>
              <a:t>technical meetings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48071" y="1500253"/>
            <a:ext cx="11285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3600" dirty="0"/>
              <a:t>Japan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joint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/Sendai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Chapters have established a new award</a:t>
            </a:r>
            <a:r>
              <a:rPr kumimoji="1" lang="en-US" altLang="ja-JP" dirty="0"/>
              <a:t>.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740488" y="2643253"/>
            <a:ext cx="5100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/>
              <a:t>“Young Student Award”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84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129</Words>
  <Application>Microsoft Office PowerPoint</Application>
  <PresentationFormat>ワイド画面</PresentationFormat>
  <Paragraphs>33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ＭＳ Ｐゴシック</vt:lpstr>
      <vt:lpstr>Yu Gothic</vt:lpstr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PowerPoint プレゼンテーション</vt:lpstr>
      <vt:lpstr>Japan Joint Chapter Repot  Aug.2016-July 2017</vt:lpstr>
      <vt:lpstr>PowerPoint プレゼンテーション</vt:lpstr>
      <vt:lpstr>Japan Joint/Sendai Chapter Meeting   (12/06/2016)</vt:lpstr>
      <vt:lpstr> 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HARADATAKASHI</cp:lastModifiedBy>
  <cp:revision>39</cp:revision>
  <dcterms:created xsi:type="dcterms:W3CDTF">2015-07-29T21:35:17Z</dcterms:created>
  <dcterms:modified xsi:type="dcterms:W3CDTF">2017-07-31T05:25:29Z</dcterms:modified>
</cp:coreProperties>
</file>