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29"/>
  </p:notesMasterIdLst>
  <p:handoutMasterIdLst>
    <p:handoutMasterId r:id="rId30"/>
  </p:handoutMasterIdLst>
  <p:sldIdLst>
    <p:sldId id="259" r:id="rId3"/>
    <p:sldId id="260" r:id="rId4"/>
    <p:sldId id="265" r:id="rId5"/>
    <p:sldId id="264" r:id="rId6"/>
    <p:sldId id="262" r:id="rId7"/>
    <p:sldId id="293" r:id="rId8"/>
    <p:sldId id="286" r:id="rId9"/>
    <p:sldId id="269" r:id="rId10"/>
    <p:sldId id="271" r:id="rId11"/>
    <p:sldId id="272" r:id="rId12"/>
    <p:sldId id="274" r:id="rId13"/>
    <p:sldId id="273" r:id="rId14"/>
    <p:sldId id="290" r:id="rId15"/>
    <p:sldId id="276" r:id="rId16"/>
    <p:sldId id="287" r:id="rId17"/>
    <p:sldId id="275" r:id="rId18"/>
    <p:sldId id="279" r:id="rId19"/>
    <p:sldId id="278" r:id="rId20"/>
    <p:sldId id="277" r:id="rId21"/>
    <p:sldId id="280" r:id="rId22"/>
    <p:sldId id="281" r:id="rId23"/>
    <p:sldId id="283" r:id="rId24"/>
    <p:sldId id="282" r:id="rId25"/>
    <p:sldId id="291" r:id="rId26"/>
    <p:sldId id="292" r:id="rId27"/>
    <p:sldId id="26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8"/>
    <p:restoredTop sz="94705"/>
  </p:normalViewPr>
  <p:slideViewPr>
    <p:cSldViewPr snapToGrid="0" snapToObjects="1">
      <p:cViewPr varScale="1">
        <p:scale>
          <a:sx n="87" d="100"/>
          <a:sy n="87" d="100"/>
        </p:scale>
        <p:origin x="67" y="25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2608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C2D33-556D-4790-BA92-19E61A3DD7E9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47CF4-08C4-41DB-BC6F-B9020657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2818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1C0AC-A2FF-BB4D-B249-B4AC169EB54C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10727-9859-AF47-972B-097CE628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2846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0727-9859-AF47-972B-097CE62885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4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70377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E3CD-D9AB-43FA-B448-E8E34B58B687}" type="datetime1">
              <a:rPr lang="en-US" smtClean="0"/>
              <a:t>8/7/2017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5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2C43-9040-428D-83AF-31430C1933CE}" type="datetime1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1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F6227-346A-4031-BCEF-C2FE71AD887F}" type="datetime1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92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8E7F-1581-47A1-9490-72B8CF6D1941}" type="datetime1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54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7AF5-D49A-46DA-A3AF-04BCF6E847E5}" type="datetime1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18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EB50-7F5A-4F5C-B311-430623DF7461}" type="datetime1">
              <a:rPr lang="en-US" smtClean="0"/>
              <a:t>8/7/2017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9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048E-E4B0-4783-AEEB-58A58509716C}" type="datetime1">
              <a:rPr lang="en-US" smtClean="0"/>
              <a:t>8/7/2017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23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C746-4E67-4060-8910-1550B55723DF}" type="datetime1">
              <a:rPr lang="en-US" smtClean="0"/>
              <a:t>8/7/2017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35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01BB-DDCC-451F-AAFF-2DD0078A2447}" type="datetime1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16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B2F2-2BA1-47E3-91DC-4453695E23AA}" type="datetime1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6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67C2-4FE2-483E-BBF4-E7334AB64FF5}" type="datetime1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9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3569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20349"/>
            <a:ext cx="10972800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6784-56F5-4F40-B03F-7E9F83AF1B1F}" type="datetime1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0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AE55-9A43-4B09-98F6-DDEC50B46C4D}" type="datetime1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0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8362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26620"/>
            <a:ext cx="5384800" cy="3999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26620"/>
            <a:ext cx="5384800" cy="3999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56FA-0D10-4C9F-B1A4-C4D145F9D470}" type="datetime1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9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061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87526"/>
            <a:ext cx="5386917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29448"/>
            <a:ext cx="5386917" cy="34967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094439"/>
            <a:ext cx="5389033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615539"/>
            <a:ext cx="5389033" cy="35106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EF61-BF1A-4658-994F-0332BF1A8CED}" type="datetime1">
              <a:rPr lang="en-US" smtClean="0"/>
              <a:t>8/7/2017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5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D7F8-0571-424B-8B9F-B9E099D3F578}" type="datetime1">
              <a:rPr lang="en-US" smtClean="0"/>
              <a:t>8/7/2017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0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53736"/>
            <a:ext cx="4011084" cy="9180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053737"/>
            <a:ext cx="6815667" cy="50724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74575"/>
            <a:ext cx="4011084" cy="4151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17ED-3A5A-4752-BE0D-DBE48D0A313C}" type="datetime1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7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92087"/>
            <a:ext cx="73152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10B7-8454-4B52-A04E-CC598A8FCE53}" type="datetime1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5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3634" y="6530201"/>
            <a:ext cx="184731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1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6374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01078"/>
            <a:ext cx="109728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607A0-F80A-497F-8A0F-FD753D3B2C6E}" type="datetime1">
              <a:rPr lang="en-US" smtClean="0"/>
              <a:t>8/7/2017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7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D1BB5-D5FE-48B5-8067-DA41E4590130}" type="datetime1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0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.org/membership_services/membership/resumelab.html" TargetMode="External"/><Relationship Id="rId2" Type="http://schemas.openxmlformats.org/officeDocument/2006/relationships/hyperlink" Target="http://yp.ieee.org/impact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careers.ieee.org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.org/documents/47291_ccrefguide.pdf" TargetMode="External"/><Relationship Id="rId2" Type="http://schemas.openxmlformats.org/officeDocument/2006/relationships/hyperlink" Target="http://www.ieee.org/societies_communities/geo_activities/chapters/index.html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emcs.org/chapters_main.html" TargetMode="External"/><Relationship Id="rId4" Type="http://schemas.openxmlformats.org/officeDocument/2006/relationships/hyperlink" Target="http://www.emcs.org/pdf/Handbook_November_2009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.org/societies_communities/geo_activities/required_reporting/financial_reporting.html" TargetMode="External"/><Relationship Id="rId2" Type="http://schemas.openxmlformats.org/officeDocument/2006/relationships/hyperlink" Target="http://www.ieee.org/societies_communities/geo_activities/required_reporting/rebate_schedule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eetings.vtools.ieee.org/mai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cs.org/awards_main.html" TargetMode="External"/><Relationship Id="rId2" Type="http://schemas.openxmlformats.org/officeDocument/2006/relationships/hyperlink" Target="http://www.emcs.org/chapters/haislmaier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j.n.oneil@ieee.or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sites.ieee.org/vtools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ewh.ieee.org/ieee/apo/Region10/MembershipPresentations/3.%20SAMIEEE%20Training%20Module.pdf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oleObject" Target="../embeddings/Microsoft_Excel_97-2003_Worksheet1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ieee.org/hosting/wordpress-hosting/" TargetMode="External"/><Relationship Id="rId2" Type="http://schemas.openxmlformats.org/officeDocument/2006/relationships/hyperlink" Target="http://sites.ieee.org/section-template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hyperlink" Target="http://www.emcs.org/training/2016%20EMCS%20Chapter%20Chair%20Training%20Session/EMC2016_Chapter_Training.pptx" TargetMode="External"/><Relationship Id="rId4" Type="http://schemas.openxmlformats.org/officeDocument/2006/relationships/hyperlink" Target="mailto:k.n.luu@ieee.or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emcs.org/chapters_main.html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7.xml"/><Relationship Id="rId7" Type="http://schemas.openxmlformats.org/officeDocument/2006/relationships/slide" Target="slide1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9.xml"/><Relationship Id="rId9" Type="http://schemas.openxmlformats.org/officeDocument/2006/relationships/slide" Target="slide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package" Target="../embeddings/Microsoft_PowerPoint_Presentation1.pptx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hop.ieeeusa.org/usashop/content/careers/662694" TargetMode="External"/><Relationship Id="rId2" Type="http://schemas.openxmlformats.org/officeDocument/2006/relationships/hyperlink" Target="http://sites.ieee.org/sem/files/2015/02/Suggestions_for_Leading_a_CommitteeA1_720.mp4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yp.ieee.org/bp/" TargetMode="External"/><Relationship Id="rId2" Type="http://schemas.openxmlformats.org/officeDocument/2006/relationships/hyperlink" Target="http://yp.ieee.org/volunteers/templates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03634" y="6530201"/>
            <a:ext cx="184731" cy="276999"/>
          </a:xfrm>
        </p:spPr>
        <p:txBody>
          <a:bodyPr wrap="none" anchor="b" anchorCtr="1">
            <a:spAutoFit/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95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Young Professionals in EMC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20349"/>
            <a:ext cx="11427502" cy="4005815"/>
          </a:xfrm>
        </p:spPr>
        <p:txBody>
          <a:bodyPr>
            <a:normAutofit/>
          </a:bodyPr>
          <a:lstStyle/>
          <a:p>
            <a:r>
              <a:rPr lang="en-US" dirty="0" smtClean="0"/>
              <a:t>YP Signature events locally (technical and non-technical): joint even with YP affinity groups</a:t>
            </a:r>
          </a:p>
          <a:p>
            <a:r>
              <a:rPr lang="en-US" dirty="0" smtClean="0"/>
              <a:t> YP involvement as Co-Chair during EMC Symposium in DC</a:t>
            </a:r>
          </a:p>
          <a:p>
            <a:pPr lvl="1"/>
            <a:r>
              <a:rPr lang="en-US" dirty="0" smtClean="0"/>
              <a:t>Need to find a way to micro-volunteer that can be put on the Resume/CV</a:t>
            </a:r>
          </a:p>
          <a:p>
            <a:r>
              <a:rPr lang="en-US" dirty="0" smtClean="0"/>
              <a:t>Bring your friend along to the exhibit hall or local events </a:t>
            </a:r>
          </a:p>
          <a:p>
            <a:r>
              <a:rPr lang="en-US" dirty="0" smtClean="0"/>
              <a:t>Funding can be provided by PACE/Section/YP (Rafal Sliz, YP Chair)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96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Young Professionals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Most important items to the Young Professionals:</a:t>
            </a:r>
          </a:p>
          <a:p>
            <a:r>
              <a:rPr lang="en-US" dirty="0" smtClean="0"/>
              <a:t>Online magazine that shows the technical events ran by YP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://yp.ieee.org/impact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/>
              <a:t>Resume lab: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www.ieee.org/membership_services/membership/resumelab.html</a:t>
            </a:r>
            <a:endParaRPr lang="en-US" dirty="0" smtClean="0"/>
          </a:p>
          <a:p>
            <a:r>
              <a:rPr lang="en-US" dirty="0" smtClean="0"/>
              <a:t>Job Search: 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://careers.ieee.org/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61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9830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YP 25% of IEEE, YP EMC 14%, IEEE population aging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8102" y="2841107"/>
            <a:ext cx="9307664" cy="346435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43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3947" y="2165953"/>
            <a:ext cx="9075420" cy="4919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>
              <a:spcBef>
                <a:spcPts val="100"/>
              </a:spcBef>
              <a:defRPr/>
            </a:pPr>
            <a:r>
              <a:rPr lang="en-US" dirty="0" smtClean="0">
                <a:latin typeface="+mj-lt"/>
                <a:ea typeface="+mj-ea"/>
                <a:cs typeface="+mj-cs"/>
              </a:rPr>
              <a:t>- Participation in </a:t>
            </a:r>
            <a:r>
              <a:rPr lang="en-US" dirty="0" err="1" smtClean="0">
                <a:latin typeface="+mj-lt"/>
                <a:ea typeface="+mj-ea"/>
                <a:cs typeface="+mj-cs"/>
              </a:rPr>
              <a:t>IoT</a:t>
            </a:r>
            <a:r>
              <a:rPr lang="en-US" dirty="0" smtClean="0">
                <a:latin typeface="+mj-lt"/>
                <a:ea typeface="+mj-ea"/>
                <a:cs typeface="+mj-cs"/>
              </a:rPr>
              <a:t>/5G</a:t>
            </a:r>
          </a:p>
          <a:p>
            <a:pPr marL="446088" indent="-446088">
              <a:spcBef>
                <a:spcPts val="100"/>
              </a:spcBef>
              <a:defRPr/>
            </a:pPr>
            <a:r>
              <a:rPr lang="en-US" dirty="0" smtClean="0">
                <a:latin typeface="+mj-lt"/>
                <a:ea typeface="+mj-ea"/>
                <a:cs typeface="+mj-cs"/>
              </a:rPr>
              <a:t>- Participation in Environmental Engineer Initiative (EEI)</a:t>
            </a:r>
          </a:p>
          <a:p>
            <a:pPr marL="446088" indent="-446088">
              <a:spcBef>
                <a:spcPts val="100"/>
              </a:spcBef>
              <a:defRPr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446088" indent="-446088">
              <a:spcBef>
                <a:spcPts val="100"/>
              </a:spcBef>
              <a:defRPr/>
            </a:pPr>
            <a:r>
              <a:rPr lang="en-US" dirty="0" smtClean="0">
                <a:latin typeface="+mj-lt"/>
                <a:ea typeface="+mj-ea"/>
                <a:cs typeface="+mj-cs"/>
              </a:rPr>
              <a:t>Sister Societies:</a:t>
            </a:r>
          </a:p>
          <a:p>
            <a:pPr marL="571500" indent="-571500">
              <a:spcBef>
                <a:spcPts val="100"/>
              </a:spcBef>
              <a:buFontTx/>
              <a:buChar char="-"/>
              <a:defRPr/>
            </a:pPr>
            <a:r>
              <a:rPr lang="en-US" dirty="0" smtClean="0">
                <a:latin typeface="+mj-lt"/>
                <a:ea typeface="+mj-ea"/>
                <a:cs typeface="+mj-cs"/>
              </a:rPr>
              <a:t>IEEE: MTT, PSES, AP</a:t>
            </a:r>
          </a:p>
          <a:p>
            <a:pPr marL="571500" indent="-571500">
              <a:spcBef>
                <a:spcPts val="100"/>
              </a:spcBef>
              <a:buFontTx/>
              <a:buChar char="-"/>
              <a:defRPr/>
            </a:pPr>
            <a:r>
              <a:rPr lang="en-US" dirty="0" smtClean="0">
                <a:latin typeface="+mj-lt"/>
                <a:ea typeface="+mj-ea"/>
                <a:cs typeface="+mj-cs"/>
              </a:rPr>
              <a:t>EMCSA Society of Australia </a:t>
            </a:r>
          </a:p>
          <a:p>
            <a:pPr marL="571500" indent="-571500">
              <a:spcBef>
                <a:spcPts val="100"/>
              </a:spcBef>
              <a:buFontTx/>
              <a:buChar char="-"/>
              <a:defRPr/>
            </a:pPr>
            <a:r>
              <a:rPr lang="en-US" dirty="0" smtClean="0">
                <a:latin typeface="+mj-lt"/>
                <a:ea typeface="+mj-ea"/>
                <a:cs typeface="+mj-cs"/>
              </a:rPr>
              <a:t>SEMCEI from India</a:t>
            </a:r>
          </a:p>
          <a:p>
            <a:pPr marL="571500" indent="-571500">
              <a:spcBef>
                <a:spcPts val="100"/>
              </a:spcBef>
              <a:buFontTx/>
              <a:buChar char="-"/>
              <a:defRPr/>
            </a:pPr>
            <a:r>
              <a:rPr lang="en-US" dirty="0" smtClean="0">
                <a:latin typeface="+mj-lt"/>
                <a:ea typeface="+mj-ea"/>
                <a:cs typeface="+mj-cs"/>
              </a:rPr>
              <a:t>EOS/EDC Association</a:t>
            </a:r>
          </a:p>
          <a:p>
            <a:pPr marL="571500" indent="-571500">
              <a:spcBef>
                <a:spcPts val="100"/>
              </a:spcBef>
              <a:buFontTx/>
              <a:buChar char="-"/>
              <a:defRPr/>
            </a:pPr>
            <a:r>
              <a:rPr lang="en-US" dirty="0" smtClean="0">
                <a:latin typeface="+mj-lt"/>
                <a:ea typeface="+mj-ea"/>
                <a:cs typeface="+mj-cs"/>
              </a:rPr>
              <a:t>EM-TN-IET Electromagnetics Technical and Professional Networking from UK</a:t>
            </a:r>
          </a:p>
          <a:p>
            <a:pPr marL="571500" indent="-571500">
              <a:spcBef>
                <a:spcPts val="100"/>
              </a:spcBef>
              <a:buFontTx/>
              <a:buChar char="-"/>
              <a:defRPr/>
            </a:pPr>
            <a:r>
              <a:rPr lang="en-US" dirty="0" smtClean="0">
                <a:latin typeface="+mj-lt"/>
                <a:ea typeface="+mj-ea"/>
                <a:cs typeface="+mj-cs"/>
              </a:rPr>
              <a:t>IEICE from Japan</a:t>
            </a:r>
          </a:p>
          <a:p>
            <a:pPr marL="571500" indent="-571500">
              <a:spcBef>
                <a:spcPts val="100"/>
              </a:spcBef>
              <a:buFontTx/>
              <a:buChar char="-"/>
              <a:defRPr/>
            </a:pPr>
            <a:endParaRPr lang="en-US" sz="1400" dirty="0" smtClean="0">
              <a:latin typeface="+mj-lt"/>
              <a:ea typeface="+mj-ea"/>
              <a:cs typeface="+mj-cs"/>
            </a:endParaRPr>
          </a:p>
          <a:p>
            <a:pPr marL="571500" indent="-571500" algn="ctr">
              <a:spcBef>
                <a:spcPts val="100"/>
              </a:spcBef>
              <a:buFontTx/>
              <a:buChar char="-"/>
              <a:defRPr/>
            </a:pPr>
            <a:endParaRPr lang="en-US" sz="3600" dirty="0" smtClean="0">
              <a:latin typeface="+mj-lt"/>
              <a:ea typeface="+mj-ea"/>
              <a:cs typeface="+mj-cs"/>
            </a:endParaRPr>
          </a:p>
          <a:p>
            <a:pPr marL="446088" indent="-446088" algn="just">
              <a:spcBef>
                <a:spcPts val="100"/>
              </a:spcBef>
              <a:defRPr/>
            </a:pPr>
            <a:endParaRPr lang="en-US" sz="3600" dirty="0">
              <a:latin typeface="+mj-lt"/>
              <a:ea typeface="+mj-ea"/>
              <a:cs typeface="+mj-cs"/>
            </a:endParaRPr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endParaRPr lang="en-US" i="1" dirty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993569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What’s new in the EMC Society?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69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Officer Handbook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1F497D"/>
                </a:solidFill>
                <a:latin typeface="Calibri" panose="020F0502020204030204" pitchFamily="34" charset="0"/>
              </a:rPr>
              <a:t>In general, most of the documents on IEEE Chapters can be found at the following link: </a:t>
            </a:r>
            <a:endParaRPr lang="en-US" altLang="en-US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1F497D"/>
                </a:solidFill>
                <a:latin typeface="Calibri" panose="020F0502020204030204" pitchFamily="34" charset="0"/>
                <a:hlinkClick r:id="rId2"/>
              </a:rPr>
              <a:t>http://www.ieee.org/societies_communities/geo_activities/chapters/index.html</a:t>
            </a:r>
            <a:endParaRPr lang="en-US" altLang="en-US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1F497D"/>
                </a:solidFill>
                <a:latin typeface="Calibri" panose="020F0502020204030204" pitchFamily="34" charset="0"/>
              </a:rPr>
              <a:t> </a:t>
            </a:r>
            <a:endParaRPr lang="en-US" altLang="en-US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1F497D"/>
                </a:solidFill>
                <a:latin typeface="Calibri" panose="020F0502020204030204" pitchFamily="34" charset="0"/>
              </a:rPr>
              <a:t> </a:t>
            </a:r>
            <a:endParaRPr lang="en-US" altLang="en-US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1F497D"/>
                </a:solidFill>
                <a:latin typeface="Calibri" panose="020F0502020204030204" pitchFamily="34" charset="0"/>
              </a:rPr>
              <a:t>*** The IEEE chapter chair reference guide is available on the IEEE website too. </a:t>
            </a:r>
            <a:endParaRPr lang="en-US" altLang="en-US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1F497D"/>
                </a:solidFill>
                <a:latin typeface="Calibri" panose="020F0502020204030204" pitchFamily="34" charset="0"/>
              </a:rPr>
              <a:t>You can get it just using “IEEE chapter chair reference guide” as search key:</a:t>
            </a:r>
            <a:endParaRPr lang="en-US" altLang="en-US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1F497D"/>
                </a:solidFill>
                <a:latin typeface="Calibri" panose="020F0502020204030204" pitchFamily="34" charset="0"/>
              </a:rPr>
              <a:t> </a:t>
            </a:r>
            <a:r>
              <a:rPr lang="en-US" altLang="en-US" dirty="0">
                <a:solidFill>
                  <a:srgbClr val="1F497D"/>
                </a:solidFill>
                <a:latin typeface="Calibri" panose="020F0502020204030204" pitchFamily="34" charset="0"/>
                <a:hlinkClick r:id="rId3"/>
              </a:rPr>
              <a:t>http://www.ieee.org/documents/47291_ccrefguide.pdf</a:t>
            </a:r>
            <a:endParaRPr lang="en-US" altLang="en-US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1F497D"/>
                </a:solidFill>
                <a:latin typeface="Calibri" panose="020F0502020204030204" pitchFamily="34" charset="0"/>
              </a:rPr>
              <a:t> </a:t>
            </a:r>
            <a:endParaRPr lang="en-US" altLang="en-US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1F497D"/>
                </a:solidFill>
                <a:latin typeface="Calibri" panose="020F0502020204030204" pitchFamily="34" charset="0"/>
              </a:rPr>
              <a:t> </a:t>
            </a:r>
            <a:endParaRPr lang="en-US" altLang="en-US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1F497D"/>
                </a:solidFill>
                <a:latin typeface="Calibri" panose="020F0502020204030204" pitchFamily="34" charset="0"/>
              </a:rPr>
              <a:t>*** Similarly, the EMC society Chapter officers' handbook can be find by google by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1F497D"/>
                </a:solidFill>
                <a:latin typeface="Calibri" panose="020F0502020204030204" pitchFamily="34" charset="0"/>
              </a:rPr>
              <a:t>searching: “EMC society Chapter officers' handbook”</a:t>
            </a:r>
            <a:endParaRPr lang="en-US" altLang="en-US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1F497D"/>
                </a:solidFill>
                <a:latin typeface="Calibri" panose="020F0502020204030204" pitchFamily="34" charset="0"/>
              </a:rPr>
              <a:t> </a:t>
            </a:r>
            <a:r>
              <a:rPr lang="en-US" altLang="en-US" dirty="0">
                <a:solidFill>
                  <a:srgbClr val="1F497D"/>
                </a:solidFill>
                <a:latin typeface="Calibri" panose="020F0502020204030204" pitchFamily="34" charset="0"/>
                <a:hlinkClick r:id="rId4"/>
              </a:rPr>
              <a:t>http://www.emcs.org/pdf/Handbook_November_2009.pdf</a:t>
            </a:r>
            <a:endParaRPr lang="en-US" altLang="en-US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1F497D"/>
                </a:solidFill>
                <a:latin typeface="Calibri" panose="020F0502020204030204" pitchFamily="34" charset="0"/>
              </a:rPr>
              <a:t>IEEE EMC Society Website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F497D"/>
                </a:solidFill>
                <a:latin typeface="Calibri" panose="020F0502020204030204" pitchFamily="34" charset="0"/>
                <a:hlinkClick r:id="rId5"/>
              </a:rPr>
              <a:t>http://www.emcs.org/chapters_main.html</a:t>
            </a:r>
            <a:endParaRPr lang="en-US" altLang="en-US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68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Two-Way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20349"/>
            <a:ext cx="10972800" cy="426546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Ensure that your meetings are login in advance on IEEE </a:t>
            </a:r>
            <a:r>
              <a:rPr lang="en-US" dirty="0" err="1" smtClean="0"/>
              <a:t>vtools</a:t>
            </a:r>
            <a:endParaRPr lang="en-US" dirty="0" smtClean="0"/>
          </a:p>
          <a:p>
            <a:pPr lvl="1"/>
            <a:r>
              <a:rPr lang="en-US" dirty="0" smtClean="0"/>
              <a:t>IEEE event App: search any IEEE event around you</a:t>
            </a:r>
          </a:p>
          <a:p>
            <a:r>
              <a:rPr lang="en-US" dirty="0" smtClean="0"/>
              <a:t>Ensure that all the communications to Chapter Chair can be found easily</a:t>
            </a:r>
          </a:p>
          <a:p>
            <a:pPr lvl="1"/>
            <a:r>
              <a:rPr lang="en-US" dirty="0" smtClean="0"/>
              <a:t>IEEE </a:t>
            </a:r>
            <a:r>
              <a:rPr lang="en-US" dirty="0" err="1" smtClean="0"/>
              <a:t>Collabratec</a:t>
            </a:r>
            <a:r>
              <a:rPr lang="en-US" dirty="0" smtClean="0"/>
              <a:t> App: forums but close party</a:t>
            </a:r>
          </a:p>
          <a:p>
            <a:r>
              <a:rPr lang="en-US" dirty="0" smtClean="0"/>
              <a:t>Email will be sent out each time there is a message/reply to </a:t>
            </a:r>
            <a:r>
              <a:rPr lang="en-US" dirty="0"/>
              <a:t>the </a:t>
            </a:r>
            <a:r>
              <a:rPr lang="en-US" dirty="0" smtClean="0"/>
              <a:t>group</a:t>
            </a:r>
          </a:p>
          <a:p>
            <a:pPr lvl="1"/>
            <a:r>
              <a:rPr lang="en-US" dirty="0" smtClean="0"/>
              <a:t>IEEE </a:t>
            </a:r>
            <a:r>
              <a:rPr lang="en-US" dirty="0"/>
              <a:t>event app: search any IEEE event around you</a:t>
            </a:r>
          </a:p>
          <a:p>
            <a:r>
              <a:rPr lang="en-US" dirty="0" smtClean="0"/>
              <a:t>Work with webmaster to see if Chapter Chair can enter their information directly (proposal)</a:t>
            </a:r>
          </a:p>
          <a:p>
            <a:r>
              <a:rPr lang="en-US" dirty="0" smtClean="0"/>
              <a:t>Engage your section or other societies to have joint meetings even if it is social (such as hiking, </a:t>
            </a:r>
            <a:r>
              <a:rPr lang="en-US" dirty="0" err="1" smtClean="0"/>
              <a:t>etc</a:t>
            </a:r>
            <a:r>
              <a:rPr lang="en-US" dirty="0" smtClean="0"/>
              <a:t>) to outreach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0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ieee bigbang bottle bernade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703" y="1008834"/>
            <a:ext cx="5547995" cy="312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may contain: 1 person, sit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03" y="4000500"/>
            <a:ext cx="5105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may contain: 1 pers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198" y="4541817"/>
            <a:ext cx="5455101" cy="226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5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Rebate and how to get more $$$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Website: </a:t>
            </a:r>
            <a:r>
              <a:rPr lang="en-US" sz="1600" dirty="0">
                <a:hlinkClick r:id="rId2"/>
              </a:rPr>
              <a:t>http://www.ieee.org/societies_communities/geo_activities/required_reporting/rebate_schedule.html</a:t>
            </a:r>
            <a:endParaRPr lang="en-US" sz="1600" dirty="0"/>
          </a:p>
          <a:p>
            <a:endParaRPr lang="en-US" sz="1600" dirty="0"/>
          </a:p>
          <a:p>
            <a:pPr lvl="0"/>
            <a:r>
              <a:rPr lang="en-US" sz="1600" b="1" dirty="0"/>
              <a:t>A- Chapter rebate:</a:t>
            </a:r>
            <a:r>
              <a:rPr lang="en-US" sz="1600" dirty="0"/>
              <a:t> US$200 for each chapter and MUST MEET minimum requirement (see below)  by doing the </a:t>
            </a:r>
            <a:r>
              <a:rPr lang="en-US" sz="1600" b="1" u="sng" dirty="0"/>
              <a:t>L50 (filled by the Chapter Treasurer</a:t>
            </a:r>
            <a:r>
              <a:rPr lang="en-US" sz="1600" dirty="0"/>
              <a:t>).  Contact your section on how to do L50 </a:t>
            </a:r>
            <a:r>
              <a:rPr lang="en-US" sz="1600" dirty="0">
                <a:hlinkClick r:id="rId3"/>
              </a:rPr>
              <a:t>https://www.ieee.org/societies_communities/geo_activities/required_reporting/financial_reporting.html</a:t>
            </a:r>
            <a:endParaRPr lang="en-US" sz="1600" dirty="0"/>
          </a:p>
          <a:p>
            <a:pPr lvl="0"/>
            <a:r>
              <a:rPr lang="en-US" sz="1600" b="1" dirty="0"/>
              <a:t>Bonus for timeliness:</a:t>
            </a:r>
            <a:r>
              <a:rPr lang="en-US" sz="1600" dirty="0"/>
              <a:t> All sections whose reporting (financial, meeting, and officer) is submitted by </a:t>
            </a:r>
            <a:r>
              <a:rPr lang="en-US" sz="1600" b="1" dirty="0"/>
              <a:t>the third Friday in February 2016 (exact date might change, verify with your section)</a:t>
            </a:r>
            <a:r>
              <a:rPr lang="en-US" sz="1600" dirty="0"/>
              <a:t>, will receive a 10% bonus of the total rebate.</a:t>
            </a:r>
          </a:p>
          <a:p>
            <a:pPr lvl="0"/>
            <a:r>
              <a:rPr lang="en-US" sz="1600" b="1" dirty="0"/>
              <a:t>Activity bonus:</a:t>
            </a:r>
            <a:r>
              <a:rPr lang="en-US" sz="1600" dirty="0"/>
              <a:t> In an effort to encourage activities at the local level, activity bonuses may be awarded as follows: </a:t>
            </a:r>
          </a:p>
          <a:p>
            <a:pPr lvl="1"/>
            <a:r>
              <a:rPr lang="en-US" sz="1600" dirty="0"/>
              <a:t>- All chapters or affinity groups reporting six or more meetings shall receive an additional US$75; in the case of a chapter, at least six of the reported meetings shall be in the technical category. To be filled by </a:t>
            </a:r>
            <a:r>
              <a:rPr lang="en-US" sz="1600" b="1" u="sng" dirty="0"/>
              <a:t>the Chapter Secretary </a:t>
            </a:r>
            <a:r>
              <a:rPr lang="en-US" sz="1600" dirty="0"/>
              <a:t>in L31 meeting reports </a:t>
            </a:r>
            <a:r>
              <a:rPr lang="en-US" sz="1600" dirty="0">
                <a:hlinkClick r:id="rId4"/>
              </a:rPr>
              <a:t>https://meetings.vtools.ieee.org/main</a:t>
            </a:r>
            <a:endParaRPr lang="en-US" sz="1600" dirty="0"/>
          </a:p>
          <a:p>
            <a:pPr lvl="1"/>
            <a:endParaRPr lang="en-US" sz="1600" dirty="0"/>
          </a:p>
          <a:p>
            <a:r>
              <a:rPr lang="en-US" sz="1600" dirty="0"/>
              <a:t>Section gets: </a:t>
            </a:r>
            <a:r>
              <a:rPr lang="en-US" sz="1600" b="1" dirty="0"/>
              <a:t>Membership rebate:</a:t>
            </a:r>
            <a:r>
              <a:rPr lang="en-US" sz="1600" dirty="0"/>
              <a:t> US$3 for each member, Graduate Student member, Student, or Associate grade member, US$1.50 for each Affiliate, and US$4 for each Senior or Fellow grade member, based on 31 December 2015 statistics. 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57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more $$$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B- Angel Funds $600/year to chapter in financial need.  </a:t>
            </a:r>
            <a:r>
              <a:rPr lang="en-US" dirty="0"/>
              <a:t>Refer to </a:t>
            </a:r>
            <a:r>
              <a:rPr lang="en-US" u="sng" dirty="0">
                <a:hlinkClick r:id="rId2"/>
              </a:rPr>
              <a:t>http://www.emcs.org/chapters/haislmaier.html</a:t>
            </a:r>
            <a:r>
              <a:rPr lang="en-US" u="sng" dirty="0"/>
              <a:t> </a:t>
            </a:r>
            <a:endParaRPr lang="en-US" sz="2800" dirty="0"/>
          </a:p>
          <a:p>
            <a:r>
              <a:rPr lang="en-US" b="1" dirty="0"/>
              <a:t>C – Chapter Awards: </a:t>
            </a:r>
            <a:r>
              <a:rPr lang="en-US" b="1" dirty="0">
                <a:hlinkClick r:id="rId3"/>
              </a:rPr>
              <a:t>http://www.emcs.org/awards_main.html</a:t>
            </a:r>
            <a:endParaRPr lang="en-US" b="1" dirty="0"/>
          </a:p>
          <a:p>
            <a:r>
              <a:rPr lang="en-US" b="1" dirty="0"/>
              <a:t>Chapter-of-the-Year Award ($250)</a:t>
            </a:r>
          </a:p>
          <a:p>
            <a:r>
              <a:rPr lang="en-US" b="1" dirty="0"/>
              <a:t>Most Improved Chapter Award ($250)</a:t>
            </a:r>
          </a:p>
          <a:p>
            <a:r>
              <a:rPr lang="en-US" b="1" dirty="0"/>
              <a:t>Chapter Founder Award (No monetary fund but recognition)</a:t>
            </a:r>
          </a:p>
          <a:p>
            <a:r>
              <a:rPr lang="en-US" dirty="0"/>
              <a:t>Tip: start organizing the year before to hit your goal</a:t>
            </a:r>
          </a:p>
          <a:p>
            <a:endParaRPr lang="en-US" b="1" dirty="0"/>
          </a:p>
          <a:p>
            <a:r>
              <a:rPr lang="en-US" b="1" dirty="0"/>
              <a:t>D- Fundraising/mini symposium: </a:t>
            </a:r>
            <a:r>
              <a:rPr lang="en-US" dirty="0"/>
              <a:t>contact Janet O’Neil (</a:t>
            </a:r>
            <a:r>
              <a:rPr lang="en-US" u="sng" dirty="0">
                <a:hlinkClick r:id="rId4"/>
              </a:rPr>
              <a:t>j.n.oneil@ieee.org</a:t>
            </a:r>
            <a:r>
              <a:rPr lang="en-US" dirty="0"/>
              <a:t>) for any advice</a:t>
            </a:r>
            <a:r>
              <a:rPr lang="en-US" b="1" dirty="0"/>
              <a:t> </a:t>
            </a:r>
            <a:r>
              <a:rPr lang="en-US" dirty="0"/>
              <a:t>on how to organize.  </a:t>
            </a:r>
          </a:p>
          <a:p>
            <a:r>
              <a:rPr lang="en-US" dirty="0"/>
              <a:t>Tip: make it annual to keep consistency, else hard to restart. Organize a technical talk + vendors/exhibit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</a:t>
            </a:r>
            <a:r>
              <a:rPr lang="en-US" dirty="0" err="1"/>
              <a:t>vTools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Website: </a:t>
            </a:r>
            <a:r>
              <a:rPr lang="en-US" dirty="0">
                <a:hlinkClick r:id="rId2"/>
              </a:rPr>
              <a:t>http://sites.ieee.org/vtools/</a:t>
            </a:r>
            <a:r>
              <a:rPr lang="en-US" dirty="0"/>
              <a:t> and also the </a:t>
            </a:r>
            <a:r>
              <a:rPr lang="en-US" dirty="0">
                <a:hlinkClick r:id="" action="ppaction://noaction"/>
              </a:rPr>
              <a:t>CLE Training Courses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vTools</a:t>
            </a:r>
            <a:r>
              <a:rPr lang="en-US" dirty="0"/>
              <a:t>:</a:t>
            </a:r>
          </a:p>
          <a:p>
            <a:pPr marL="285750" indent="-285750">
              <a:buFontTx/>
              <a:buChar char="-"/>
            </a:pPr>
            <a:r>
              <a:rPr lang="en-US" dirty="0"/>
              <a:t>Schedule a meeting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Enter the meeting data (Guest/Non member) L31 (</a:t>
            </a:r>
            <a:r>
              <a:rPr lang="en-US" b="1" dirty="0"/>
              <a:t>MUST enter ALL by end of the year for ALL chapters</a:t>
            </a:r>
            <a:r>
              <a:rPr lang="en-US" dirty="0"/>
              <a:t>)</a:t>
            </a:r>
          </a:p>
          <a:p>
            <a:pPr marL="285750" indent="-285750">
              <a:buFontTx/>
              <a:buChar char="-"/>
            </a:pPr>
            <a:r>
              <a:rPr lang="en-US" dirty="0"/>
              <a:t>Chapter officer voting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Chapter officer reporting (MUST do once the election is done)</a:t>
            </a:r>
          </a:p>
          <a:p>
            <a:pPr marL="285750" indent="-285750">
              <a:buFontTx/>
              <a:buChar char="-"/>
            </a:pPr>
            <a:r>
              <a:rPr lang="en-US" dirty="0"/>
              <a:t>Create a Survey</a:t>
            </a:r>
          </a:p>
          <a:p>
            <a:pPr marL="285750" indent="-285750">
              <a:buFontTx/>
              <a:buChar char="-"/>
            </a:pPr>
            <a:r>
              <a:rPr lang="en-US" dirty="0"/>
              <a:t>Create e-Notice</a:t>
            </a:r>
          </a:p>
          <a:p>
            <a:endParaRPr lang="en-US" dirty="0"/>
          </a:p>
          <a:p>
            <a:r>
              <a:rPr lang="en-US" dirty="0"/>
              <a:t>Financial Report L50 must be reported EACH YEAR to be eligible for the chapter rebate (see Chapter Rebate section)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75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479634" y="6530201"/>
            <a:ext cx="184731" cy="276999"/>
          </a:xfrm>
        </p:spPr>
        <p:txBody>
          <a:bodyPr wrap="none" anchor="b" anchorCtr="1"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00214" y="1323590"/>
            <a:ext cx="11843238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 algn="ctr">
              <a:spcBef>
                <a:spcPts val="100"/>
              </a:spcBef>
              <a:defRPr/>
            </a:pPr>
            <a:r>
              <a:rPr lang="en-US" b="1" dirty="0" smtClean="0"/>
              <a:t>Pick up a lip balm and </a:t>
            </a:r>
            <a:r>
              <a:rPr lang="en-US" b="1" dirty="0"/>
              <a:t>write down your </a:t>
            </a:r>
            <a:r>
              <a:rPr lang="en-US" b="1" dirty="0" smtClean="0"/>
              <a:t>name/Chapter/resistor </a:t>
            </a:r>
            <a:r>
              <a:rPr lang="en-US" b="1" dirty="0"/>
              <a:t>value at the panel</a:t>
            </a:r>
            <a:r>
              <a:rPr lang="en-US" b="1" dirty="0" smtClean="0"/>
              <a:t>  	</a:t>
            </a:r>
          </a:p>
          <a:p>
            <a:pPr marL="446088" indent="-446088" algn="ctr">
              <a:spcBef>
                <a:spcPts val="100"/>
              </a:spcBef>
              <a:defRPr/>
            </a:pPr>
            <a:r>
              <a:rPr lang="en-US" b="1" dirty="0" smtClean="0">
                <a:latin typeface="+mj-lt"/>
                <a:ea typeface="+mj-ea"/>
                <a:cs typeface="+mj-cs"/>
              </a:rPr>
              <a:t>Resistor Coding: Please</a:t>
            </a:r>
            <a:endParaRPr lang="en-US" b="1" i="1" dirty="0" smtClean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endParaRPr lang="en-US" b="1" i="1" dirty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endParaRPr lang="en-US" b="1" i="1" dirty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427" y="2019935"/>
            <a:ext cx="4715965" cy="478726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04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SAMIEEE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Tutorial borrowed from R10: </a:t>
            </a:r>
            <a:r>
              <a:rPr lang="en-US" dirty="0">
                <a:hlinkClick r:id="rId2"/>
              </a:rPr>
              <a:t>http://ewh.ieee.org/ieee/apo/Region10/MembershipPresentations/3.%20SAMIEEE%20Training%20Module.pdf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 to get the name and email of your members, follow the screen shots after login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09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SAMIEEE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575"/>
            <a:ext cx="10972800" cy="4005815"/>
          </a:xfrm>
        </p:spPr>
        <p:txBody>
          <a:bodyPr/>
          <a:lstStyle/>
          <a:p>
            <a:r>
              <a:rPr lang="en-US" dirty="0"/>
              <a:t>SAMIEEE: how to get the name and email from your chapter: New-&gt; Analysis-&gt; SAMIEEE for Volunteers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190" t="11315" r="795" b="5525"/>
          <a:stretch/>
        </p:blipFill>
        <p:spPr>
          <a:xfrm>
            <a:off x="1728444" y="2918575"/>
            <a:ext cx="7088872" cy="385514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01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8622"/>
            <a:ext cx="10972800" cy="1143000"/>
          </a:xfrm>
        </p:spPr>
        <p:txBody>
          <a:bodyPr/>
          <a:lstStyle/>
          <a:p>
            <a:r>
              <a:rPr lang="en-US" dirty="0"/>
              <a:t>How to Use SAMIEEE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74740"/>
            <a:ext cx="10972800" cy="4005815"/>
          </a:xfrm>
        </p:spPr>
        <p:txBody>
          <a:bodyPr>
            <a:normAutofit/>
          </a:bodyPr>
          <a:lstStyle/>
          <a:p>
            <a:r>
              <a:rPr lang="en-US" sz="2400" dirty="0"/>
              <a:t>Click on the symbol with Arrow Up to Export.</a:t>
            </a:r>
          </a:p>
          <a:p>
            <a:r>
              <a:rPr lang="en-US" sz="2400" dirty="0"/>
              <a:t>To understand what each field of the SAMIEEE means, click on this excel document (</a:t>
            </a:r>
            <a:r>
              <a:rPr lang="en-US" sz="2400" dirty="0" err="1"/>
              <a:t>exacel</a:t>
            </a:r>
            <a:r>
              <a:rPr lang="en-US" sz="2400" dirty="0"/>
              <a:t> will merge cells people with the same first name and hard to copy/paste.  Instead use .CSV file) OR Data-&gt; .CSV</a:t>
            </a:r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584453"/>
              </p:ext>
            </p:extLst>
          </p:nvPr>
        </p:nvGraphicFramePr>
        <p:xfrm>
          <a:off x="983046" y="5084474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Worksheet" showAsIcon="1" r:id="rId4" imgW="914400" imgH="792360" progId="Excel.Sheet.8">
                  <p:embed/>
                </p:oleObj>
              </mc:Choice>
              <mc:Fallback>
                <p:oleObj name="Worksheet" showAsIcon="1" r:id="rId4" imgW="914400" imgH="7923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3046" y="5084474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365" y="2807081"/>
            <a:ext cx="4390352" cy="371641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65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/>
              <a:t>Template and Host: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Based on IEEE Template, no programming experience necessary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/>
              <a:t>This is what the template will look like: </a:t>
            </a:r>
            <a:r>
              <a:rPr lang="en-US" altLang="en-US" dirty="0">
                <a:hlinkClick r:id="rId2"/>
              </a:rPr>
              <a:t>http://sites.ieee.org/section-template/</a:t>
            </a:r>
            <a:endParaRPr lang="en-US" altLang="en-US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/>
              <a:t>Request the template and for IEEE host: </a:t>
            </a:r>
            <a:r>
              <a:rPr lang="en-US" altLang="en-US" dirty="0">
                <a:hlinkClick r:id="rId3"/>
              </a:rPr>
              <a:t>http://sites.ieee.org/hosting/wordpress-hosting/</a:t>
            </a:r>
            <a:r>
              <a:rPr lang="en-US" altLang="en-US" dirty="0"/>
              <a:t>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/>
              <a:t>	(you can add other users later once you become the Admin)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/>
              <a:t>If you haven't heard from IEEE within a week, please contact </a:t>
            </a:r>
            <a:r>
              <a:rPr lang="en-US" altLang="en-US" b="1" dirty="0" err="1"/>
              <a:t>Khanh</a:t>
            </a:r>
            <a:r>
              <a:rPr lang="en-US" altLang="en-US" b="1" dirty="0"/>
              <a:t> </a:t>
            </a:r>
            <a:r>
              <a:rPr lang="en-US" altLang="en-US" b="1" dirty="0" err="1"/>
              <a:t>Luu</a:t>
            </a:r>
            <a:r>
              <a:rPr lang="en-US" altLang="en-US" dirty="0"/>
              <a:t> </a:t>
            </a:r>
            <a:r>
              <a:rPr lang="en-US" altLang="en-US" dirty="0">
                <a:hlinkClick r:id="rId4"/>
              </a:rPr>
              <a:t>k.n.luu@ieee.org</a:t>
            </a:r>
            <a:r>
              <a:rPr lang="en-US" altLang="en-US" dirty="0"/>
              <a:t>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err="1"/>
              <a:t>Khanh</a:t>
            </a:r>
            <a:r>
              <a:rPr lang="en-US" altLang="en-US" dirty="0"/>
              <a:t> is the Sr. Information Management Analyst of the IEEE Member and Geographic Activities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/>
              <a:t>Department (MGA)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/>
              <a:t> </a:t>
            </a:r>
            <a:endParaRPr lang="en-US" altLang="en-US" dirty="0" smtClean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smtClean="0"/>
              <a:t>Additional information, refer to the information in the Ottawa Chapter Chair training 2016: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smtClean="0">
                <a:hlinkClick r:id="rId5"/>
              </a:rPr>
              <a:t>Ottawa Chapter Chair Training</a:t>
            </a:r>
            <a:r>
              <a:rPr lang="en-US" altLang="en-US" dirty="0" smtClean="0"/>
              <a:t> (slide 17-20)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7500" y="2470484"/>
            <a:ext cx="5524500" cy="254206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84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Presentation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938952" y="1955780"/>
          <a:ext cx="6914631" cy="45744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9204"/>
                <a:gridCol w="1707577"/>
                <a:gridCol w="1285953"/>
                <a:gridCol w="1011897"/>
              </a:tblGrid>
              <a:tr h="240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Chapter Chair/Representative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Chapter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Angel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Present?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0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Mike Violette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NoVA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Caroline C.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0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Davy Pissoort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Benelux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Heyno G.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0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KC Lee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Hong Kong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Sergio P.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0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Ding-Bing Lin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Taipei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Tzong Lin W.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0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Carlos Sartori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Brazil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Carlos S.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0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Enxiao Liu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Singapore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Tzong Lin W.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0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Matthias Troscher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Germany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Heyno G.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0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Michael Royer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Boston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Ed H.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0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Xiao-Wei Zhu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Nanjing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Sergio P.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?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0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Luigi Caputo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Italy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Ed H.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0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Robert Berkovits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Baltimore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Don H.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0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Gideon Wiid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S. Africa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Alistair D.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0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Jamal Shafii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Rock River Valley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Tom B.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0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Graham Kilshaw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Philadelphia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Don H.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0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Caroline Chan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Santa Clara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Caroline C.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0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Henry Benitez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Oregon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Henry B.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0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Glenn Gassaway/ Vignesh R.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Phoenix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Mark M.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0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Jack Black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Chicago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Tom B.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11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EMC Chapter Activity Report</a:t>
            </a:r>
            <a:br>
              <a:rPr lang="en-US" dirty="0"/>
            </a:br>
            <a:r>
              <a:rPr lang="en-US" dirty="0"/>
              <a:t>Short </a:t>
            </a:r>
            <a:r>
              <a:rPr lang="en-US" dirty="0" smtClean="0"/>
              <a:t>Summary TBD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i="1" dirty="0" smtClean="0"/>
              <a:t>Washington/No VA:</a:t>
            </a:r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i="1" dirty="0" smtClean="0"/>
              <a:t>Benelux</a:t>
            </a:r>
            <a:r>
              <a:rPr lang="en-US" i="1" dirty="0"/>
              <a:t>: </a:t>
            </a:r>
            <a:endParaRPr lang="en-US" i="1" dirty="0" smtClean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i="1" dirty="0" smtClean="0"/>
              <a:t>Brazil</a:t>
            </a:r>
            <a:endParaRPr lang="en-US" i="1" dirty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i="1" dirty="0"/>
              <a:t>Chicago: </a:t>
            </a:r>
            <a:endParaRPr lang="en-US" i="1" dirty="0" smtClean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i="1" dirty="0" smtClean="0"/>
              <a:t>Germany</a:t>
            </a:r>
            <a:r>
              <a:rPr lang="en-US" i="1" dirty="0"/>
              <a:t>: </a:t>
            </a:r>
            <a:endParaRPr lang="en-US" i="1" dirty="0" smtClean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i="1" dirty="0" smtClean="0"/>
              <a:t>Phoenix</a:t>
            </a:r>
            <a:r>
              <a:rPr lang="en-US" i="1" dirty="0"/>
              <a:t>: </a:t>
            </a:r>
            <a:endParaRPr lang="en-US" i="1" dirty="0" smtClean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i="1" dirty="0" smtClean="0"/>
              <a:t>River </a:t>
            </a:r>
            <a:r>
              <a:rPr lang="en-US" i="1" dirty="0"/>
              <a:t>Rock </a:t>
            </a:r>
            <a:r>
              <a:rPr lang="en-US" i="1" dirty="0" smtClean="0"/>
              <a:t>Valley (no speaker): </a:t>
            </a:r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i="1" dirty="0" smtClean="0"/>
              <a:t>Phoenix:</a:t>
            </a:r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i="1" dirty="0" smtClean="0"/>
              <a:t>Santa </a:t>
            </a:r>
            <a:r>
              <a:rPr lang="en-US" i="1" dirty="0"/>
              <a:t>Clara</a:t>
            </a:r>
            <a:r>
              <a:rPr lang="en-US" i="1" dirty="0" smtClean="0"/>
              <a:t>:</a:t>
            </a:r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i="1" dirty="0" smtClean="0"/>
              <a:t>South Africa</a:t>
            </a:r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i="1" dirty="0" smtClean="0"/>
              <a:t>Taipei:</a:t>
            </a:r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i="1" dirty="0" smtClean="0"/>
              <a:t>Italy:</a:t>
            </a:r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i="1" dirty="0" smtClean="0"/>
              <a:t>Hong Kong:</a:t>
            </a:r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i="1" dirty="0" smtClean="0"/>
              <a:t>Singapore:</a:t>
            </a:r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i="1" dirty="0" smtClean="0"/>
              <a:t>Boston</a:t>
            </a:r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i="1" dirty="0" smtClean="0"/>
              <a:t>Nanjing</a:t>
            </a:r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i="1" dirty="0" smtClean="0"/>
              <a:t>Baltimore</a:t>
            </a:r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i="1" dirty="0" smtClean="0"/>
              <a:t>Philadelphia</a:t>
            </a:r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i="1" dirty="0" smtClean="0"/>
              <a:t>Oregon</a:t>
            </a:r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endParaRPr lang="en-US" i="1" dirty="0" smtClean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endParaRPr lang="en-US" i="1" dirty="0" smtClean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endParaRPr lang="en-US" i="1" dirty="0" smtClean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88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1960" y="993569"/>
            <a:ext cx="695044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31960" y="2120349"/>
            <a:ext cx="6950439" cy="4005815"/>
          </a:xfrm>
        </p:spPr>
        <p:txBody>
          <a:bodyPr>
            <a:normAutofit/>
          </a:bodyPr>
          <a:lstStyle/>
          <a:p>
            <a:r>
              <a:rPr lang="en-US" sz="2400" b="1" dirty="0"/>
              <a:t>Contact Caroline Chan, IEEE EMC-S Chapter Coordinator or your Angels </a:t>
            </a:r>
          </a:p>
          <a:p>
            <a:r>
              <a:rPr lang="en-US" sz="2400" b="1" dirty="0"/>
              <a:t>caroline.chan.us@ieee.org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Each Chapter has an Angel.  Please get familiar with who your Angel is.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http://www.emcs.org/chapters_main.html</a:t>
            </a:r>
            <a:r>
              <a:rPr lang="en-US" sz="2400" dirty="0"/>
              <a:t> -&gt; Chapter Angel List (To be updated for </a:t>
            </a:r>
            <a:r>
              <a:rPr lang="en-US" sz="2400" dirty="0" smtClean="0"/>
              <a:t>2018)</a:t>
            </a:r>
            <a:endParaRPr lang="en-US" sz="2400" dirty="0"/>
          </a:p>
          <a:p>
            <a:r>
              <a:rPr lang="en-US" sz="2400" dirty="0" smtClean="0"/>
              <a:t>Will have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75" y="2302629"/>
            <a:ext cx="4378884" cy="291394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75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“YOU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unless you multiply yourself by the speed of light squared… then YOU ENERGY”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“Volunteers DO NOT necessarily have the time; THEY HAVE THE HEART”</a:t>
            </a:r>
          </a:p>
          <a:p>
            <a:pPr marL="0" indent="0">
              <a:buNone/>
            </a:pPr>
            <a:r>
              <a:rPr lang="en-US" i="1" dirty="0"/>
              <a:t>					quote by Elisabeth Andrew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53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745595"/>
            <a:ext cx="10972800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hlinkClick r:id="rId2" action="ppaction://hlinksldjump"/>
              </a:rPr>
              <a:t>Introduction</a:t>
            </a:r>
            <a:endParaRPr lang="en-US" sz="2000" dirty="0" smtClean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hlinkClick r:id="rId3" action="ppaction://hlinksldjump"/>
              </a:rPr>
              <a:t>Angel Trip</a:t>
            </a:r>
            <a:r>
              <a:rPr lang="en-US" sz="2000" dirty="0" smtClean="0"/>
              <a:t>: Kimball Williams</a:t>
            </a:r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hlinkClick r:id="rId4" action="ppaction://hlinksldjump"/>
              </a:rPr>
              <a:t>Young Professionals</a:t>
            </a:r>
            <a:endParaRPr lang="en-US" sz="2000" dirty="0" smtClean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sz="2000" i="1" dirty="0">
                <a:hlinkClick r:id="" action="ppaction://noaction"/>
              </a:rPr>
              <a:t>What’s new with the EMC Society</a:t>
            </a:r>
            <a:r>
              <a:rPr lang="en-US" sz="2000" i="1" dirty="0" smtClean="0">
                <a:hlinkClick r:id="" action="ppaction://noaction"/>
              </a:rPr>
              <a:t>?</a:t>
            </a:r>
            <a:endParaRPr lang="en-US" sz="2000" i="1" dirty="0" smtClean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Overview</a:t>
            </a:r>
            <a:r>
              <a:rPr lang="en-US" sz="2000" dirty="0"/>
              <a:t>: </a:t>
            </a:r>
            <a:r>
              <a:rPr lang="en-US" sz="2000" dirty="0">
                <a:hlinkClick r:id="" action="ppaction://noaction"/>
              </a:rPr>
              <a:t>Chapter Officer Duties and Center for Leadership </a:t>
            </a:r>
            <a:r>
              <a:rPr lang="en-US" sz="2000" dirty="0" smtClean="0">
                <a:hlinkClick r:id="" action="ppaction://noaction"/>
              </a:rPr>
              <a:t>Excellence</a:t>
            </a:r>
            <a:endParaRPr lang="en-US" sz="2000" dirty="0" smtClean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hlinkClick r:id="rId5" action="ppaction://hlinksldjump"/>
              </a:rPr>
              <a:t>Two-way Communication</a:t>
            </a:r>
            <a:r>
              <a:rPr lang="en-US" sz="2000" dirty="0" smtClean="0"/>
              <a:t>:</a:t>
            </a:r>
          </a:p>
          <a:p>
            <a:pPr marL="1087438" lvl="2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sz="2000" dirty="0" err="1" smtClean="0"/>
              <a:t>Collabratec</a:t>
            </a:r>
            <a:r>
              <a:rPr lang="en-US" sz="2000" dirty="0" smtClean="0"/>
              <a:t> App</a:t>
            </a:r>
          </a:p>
          <a:p>
            <a:pPr marL="1087438" lvl="2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IEEE Events App</a:t>
            </a:r>
            <a:endParaRPr lang="en-US" sz="2000" dirty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Overview: </a:t>
            </a:r>
            <a:r>
              <a:rPr lang="en-US" sz="2000" dirty="0" smtClean="0">
                <a:hlinkClick r:id="rId6" action="ppaction://hlinksldjump"/>
              </a:rPr>
              <a:t>Understanding </a:t>
            </a:r>
            <a:r>
              <a:rPr lang="en-US" sz="2000" dirty="0">
                <a:hlinkClick r:id="rId6" action="ppaction://hlinksldjump"/>
              </a:rPr>
              <a:t>the Chapter Rebate</a:t>
            </a:r>
            <a:endParaRPr lang="en-US" sz="2000" dirty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sz="2000" dirty="0"/>
              <a:t>Overview: </a:t>
            </a:r>
            <a:r>
              <a:rPr lang="en-US" sz="2000" dirty="0">
                <a:hlinkClick r:id="rId7" action="ppaction://hlinksldjump"/>
              </a:rPr>
              <a:t>IEEE </a:t>
            </a:r>
            <a:r>
              <a:rPr lang="en-US" sz="2000" dirty="0" err="1">
                <a:hlinkClick r:id="rId7" action="ppaction://hlinksldjump"/>
              </a:rPr>
              <a:t>vTools</a:t>
            </a:r>
            <a:r>
              <a:rPr lang="en-US" sz="2000" dirty="0">
                <a:hlinkClick r:id="rId7" action="ppaction://hlinksldjump"/>
              </a:rPr>
              <a:t> (hands-on SAMIEEE</a:t>
            </a:r>
            <a:r>
              <a:rPr lang="en-US" sz="2000" dirty="0" smtClean="0">
                <a:hlinkClick r:id="rId7" action="ppaction://hlinksldjump"/>
              </a:rPr>
              <a:t>)</a:t>
            </a:r>
            <a:endParaRPr lang="en-US" sz="2000" dirty="0" smtClean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Overview: </a:t>
            </a:r>
            <a:r>
              <a:rPr lang="en-US" sz="2000" dirty="0" smtClean="0">
                <a:hlinkClick r:id="rId8" action="ppaction://hlinksldjump"/>
              </a:rPr>
              <a:t>Wordpress – Chapter Website</a:t>
            </a:r>
            <a:endParaRPr lang="en-US" sz="2000" dirty="0" smtClean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Special Presentation:</a:t>
            </a:r>
          </a:p>
          <a:p>
            <a:pPr marL="1087438" lvl="2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Chicago: How to run a successful Mini Symposium</a:t>
            </a:r>
          </a:p>
          <a:p>
            <a:pPr marL="1087438" lvl="2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Germany: What’s an EMC Bootcamp and how to organize one</a:t>
            </a:r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Chapter Reports</a:t>
            </a:r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hlinkClick r:id="rId9" action="ppaction://hlinksldjump"/>
              </a:rPr>
              <a:t>Questions?</a:t>
            </a:r>
            <a:endParaRPr lang="en-US" sz="2000" dirty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endParaRPr lang="en-US" sz="1800" i="1" dirty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endParaRPr lang="en-US" sz="1800" i="1" dirty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96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3947" y="2165953"/>
            <a:ext cx="9075420" cy="2987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 algn="ctr">
              <a:spcBef>
                <a:spcPts val="100"/>
              </a:spcBef>
              <a:defRPr/>
            </a:pPr>
            <a:endParaRPr lang="en-US" sz="4000" dirty="0">
              <a:latin typeface="+mj-lt"/>
              <a:ea typeface="+mj-ea"/>
              <a:cs typeface="+mj-cs"/>
            </a:endParaRPr>
          </a:p>
          <a:p>
            <a:pPr marL="446088" indent="-446088" algn="ctr">
              <a:spcBef>
                <a:spcPts val="100"/>
              </a:spcBef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Name/Chapter </a:t>
            </a:r>
            <a:endParaRPr lang="en-US" sz="3600" dirty="0" smtClean="0">
              <a:latin typeface="+mj-lt"/>
              <a:ea typeface="+mj-ea"/>
              <a:cs typeface="+mj-cs"/>
            </a:endParaRPr>
          </a:p>
          <a:p>
            <a:pPr marL="446088" indent="-446088" algn="ctr">
              <a:spcBef>
                <a:spcPts val="100"/>
              </a:spcBef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(</a:t>
            </a:r>
            <a:r>
              <a:rPr lang="en-US" sz="3600" dirty="0">
                <a:latin typeface="+mj-lt"/>
                <a:ea typeface="+mj-ea"/>
                <a:cs typeface="+mj-cs"/>
              </a:rPr>
              <a:t>if first time being Chair, please state</a:t>
            </a:r>
            <a:r>
              <a:rPr lang="en-US" sz="3600" dirty="0" smtClean="0">
                <a:latin typeface="+mj-lt"/>
                <a:ea typeface="+mj-ea"/>
                <a:cs typeface="+mj-cs"/>
              </a:rPr>
              <a:t>)</a:t>
            </a:r>
          </a:p>
          <a:p>
            <a:pPr marL="446088" indent="-446088" algn="just">
              <a:spcBef>
                <a:spcPts val="100"/>
              </a:spcBef>
              <a:defRPr/>
            </a:pPr>
            <a:endParaRPr lang="en-US" sz="3600" dirty="0">
              <a:latin typeface="+mj-lt"/>
              <a:ea typeface="+mj-ea"/>
              <a:cs typeface="+mj-cs"/>
            </a:endParaRPr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endParaRPr lang="en-US" i="1" dirty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993569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7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EMI movie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Cars </a:t>
            </a:r>
            <a:r>
              <a:rPr lang="en-US" dirty="0" smtClean="0"/>
              <a:t>2: The </a:t>
            </a:r>
            <a:r>
              <a:rPr lang="en-US" dirty="0"/>
              <a:t>EMP causes the cars with alternative fuel called "</a:t>
            </a:r>
            <a:r>
              <a:rPr lang="en-US" dirty="0" err="1"/>
              <a:t>Allinol</a:t>
            </a:r>
            <a:r>
              <a:rPr lang="en-US" dirty="0"/>
              <a:t>" to explode when affected by the </a:t>
            </a:r>
            <a:r>
              <a:rPr lang="en-US" dirty="0" smtClean="0"/>
              <a:t>pulse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84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Angel Trip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Angel Kimball volunteered himself to drive to all the chapters he is Angel for and did a presentation.  </a:t>
            </a:r>
          </a:p>
          <a:p>
            <a:endParaRPr lang="en-US" dirty="0" smtClean="0"/>
          </a:p>
          <a:p>
            <a:r>
              <a:rPr lang="en-US" dirty="0" smtClean="0"/>
              <a:t>You as chapter chair, perhaps could talk to “neighbor chapters” and see if a Speaker could arrange such accommodation.  Distinguished Lecturer (DL) has been doing that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377248"/>
              </p:ext>
            </p:extLst>
          </p:nvPr>
        </p:nvGraphicFramePr>
        <p:xfrm>
          <a:off x="8276492" y="279473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Presentation" showAsIcon="1" r:id="rId5" imgW="914400" imgH="792360" progId="PowerPoint.Show.12">
                  <p:embed/>
                </p:oleObj>
              </mc:Choice>
              <mc:Fallback>
                <p:oleObj name="Presentation" showAsIcon="1" r:id="rId5" imgW="914400" imgH="79236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76492" y="2794733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5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“Suggestions </a:t>
            </a:r>
            <a:r>
              <a:rPr lang="en-US" dirty="0"/>
              <a:t>for Leading a Committee" </a:t>
            </a:r>
            <a:r>
              <a:rPr lang="en-US" dirty="0" smtClean="0"/>
              <a:t> by Kimball Williams – 12 mins</a:t>
            </a:r>
            <a:endParaRPr lang="en-US" dirty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sites.ieee.org/sem/files/2015/02/Suggestions_for_Leading_a_CommitteeA1_720.mp4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Free audio book: “</a:t>
            </a:r>
            <a:r>
              <a:rPr lang="en-US" i="1" dirty="0"/>
              <a:t>Staying Sharp - Volume 1:  Tips for Staying Sharp Inside Your Company </a:t>
            </a:r>
            <a:r>
              <a:rPr lang="en-US" i="1" dirty="0" smtClean="0"/>
              <a:t>”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shop.ieeeusa.org/usashop/content/careers/662694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Check your email as IEEE USA will send out book promotion (free with Promo Code) – Share with your members since many don’t read their emails sent by IEEE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73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Young Professionals in IEEE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20349"/>
            <a:ext cx="11382531" cy="440985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New Logo </a:t>
            </a:r>
            <a:r>
              <a:rPr lang="en-US" dirty="0">
                <a:hlinkClick r:id="rId2"/>
              </a:rPr>
              <a:t>http://yp.ieee.org/volunteers/templates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Business </a:t>
            </a:r>
            <a:r>
              <a:rPr lang="en-US" dirty="0"/>
              <a:t>Plan: </a:t>
            </a:r>
            <a:r>
              <a:rPr lang="en-US" dirty="0">
                <a:hlinkClick r:id="rId3"/>
              </a:rPr>
              <a:t>http://yp.ieee.org/bp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(Challenges, plans, progression)</a:t>
            </a:r>
            <a:endParaRPr lang="en-US" dirty="0"/>
          </a:p>
          <a:p>
            <a:pPr lvl="1"/>
            <a:r>
              <a:rPr lang="en-US" dirty="0" smtClean="0"/>
              <a:t>Challenges: </a:t>
            </a:r>
          </a:p>
          <a:p>
            <a:pPr lvl="2"/>
            <a:r>
              <a:rPr lang="en-US" dirty="0" smtClean="0"/>
              <a:t>lack of visibility of YP program within IEEE</a:t>
            </a:r>
          </a:p>
          <a:p>
            <a:pPr lvl="2"/>
            <a:r>
              <a:rPr lang="en-US" dirty="0" smtClean="0"/>
              <a:t>Lack of visibility of IEEE and YP especially in industry</a:t>
            </a:r>
          </a:p>
          <a:p>
            <a:pPr lvl="2"/>
            <a:r>
              <a:rPr lang="en-US" dirty="0" smtClean="0"/>
              <a:t>Poor advertisement and promotion of IEEE conferences and technical events among YP membership</a:t>
            </a:r>
          </a:p>
          <a:p>
            <a:pPr lvl="2"/>
            <a:r>
              <a:rPr lang="en-US" dirty="0" smtClean="0"/>
              <a:t>Lack of involvement of YP in EEE conferences and Technical conferences</a:t>
            </a:r>
          </a:p>
          <a:p>
            <a:pPr lvl="2"/>
            <a:r>
              <a:rPr lang="en-US" dirty="0" smtClean="0"/>
              <a:t>Lack of awareness of IEEE events taking place in various locations</a:t>
            </a:r>
          </a:p>
          <a:p>
            <a:pPr lvl="2"/>
            <a:r>
              <a:rPr lang="en-US" dirty="0" smtClean="0"/>
              <a:t>More than 25% of YP are not involved in IEEE because they were not asked to participate in activities or do not know anyone who attends IEEE events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150" y="2546475"/>
            <a:ext cx="4286250" cy="8667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21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7276</TotalTime>
  <Words>1358</Words>
  <Application>Microsoft Office PowerPoint</Application>
  <PresentationFormat>Widescreen</PresentationFormat>
  <Paragraphs>321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Custom Design</vt:lpstr>
      <vt:lpstr>Presentation</vt:lpstr>
      <vt:lpstr>Worksheet</vt:lpstr>
      <vt:lpstr>PowerPoint Presentation</vt:lpstr>
      <vt:lpstr>PowerPoint Presentation</vt:lpstr>
      <vt:lpstr>“YOU MATTER</vt:lpstr>
      <vt:lpstr>Agenda </vt:lpstr>
      <vt:lpstr>Introduction</vt:lpstr>
      <vt:lpstr>My favorite EMI movie</vt:lpstr>
      <vt:lpstr>Angel Trip</vt:lpstr>
      <vt:lpstr>PACE</vt:lpstr>
      <vt:lpstr>Young Professionals in IEEE</vt:lpstr>
      <vt:lpstr>Young Professionals in EMC</vt:lpstr>
      <vt:lpstr>Young Professionals</vt:lpstr>
      <vt:lpstr>YP 25% of IEEE, YP EMC 14%, IEEE population aging</vt:lpstr>
      <vt:lpstr>What’s new in the EMC Society?</vt:lpstr>
      <vt:lpstr>Officer Handbook</vt:lpstr>
      <vt:lpstr>Two-Way Communication</vt:lpstr>
      <vt:lpstr>PowerPoint Presentation</vt:lpstr>
      <vt:lpstr>Chapter Rebate and how to get more $$$</vt:lpstr>
      <vt:lpstr>Get more $$$</vt:lpstr>
      <vt:lpstr>How to Use vTools</vt:lpstr>
      <vt:lpstr>How to Use SAMIEEE</vt:lpstr>
      <vt:lpstr>How to Use SAMIEEE</vt:lpstr>
      <vt:lpstr>How to Use SAMIEEE</vt:lpstr>
      <vt:lpstr>Wordpress</vt:lpstr>
      <vt:lpstr>Chapter Presentation</vt:lpstr>
      <vt:lpstr>EMC Chapter Activity Report Short Summary TBD</vt:lpstr>
      <vt:lpstr>Questions?</vt:lpstr>
    </vt:vector>
  </TitlesOfParts>
  <Company>ATG Productions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Moeller</dc:creator>
  <cp:keywords/>
  <cp:lastModifiedBy>Sea Wing Chan</cp:lastModifiedBy>
  <cp:revision>69</cp:revision>
  <dcterms:created xsi:type="dcterms:W3CDTF">2015-07-29T21:35:17Z</dcterms:created>
  <dcterms:modified xsi:type="dcterms:W3CDTF">2017-08-07T18:34:12Z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M SIP Document Sensitivity">
    <vt:lpwstr/>
  </property>
  <property fmtid="{D5CDD505-2E9C-101B-9397-08002B2CF9AE}" pid="3" name="Document Author">
    <vt:lpwstr>ACCT01\scchan</vt:lpwstr>
  </property>
  <property fmtid="{D5CDD505-2E9C-101B-9397-08002B2CF9AE}" pid="4" name="Document Sensitivity">
    <vt:lpwstr>1</vt:lpwstr>
  </property>
  <property fmtid="{D5CDD505-2E9C-101B-9397-08002B2CF9AE}" pid="5" name="ThirdParty">
    <vt:lpwstr/>
  </property>
  <property fmtid="{D5CDD505-2E9C-101B-9397-08002B2CF9AE}" pid="6" name="OCI Restriction">
    <vt:bool>false</vt:bool>
  </property>
  <property fmtid="{D5CDD505-2E9C-101B-9397-08002B2CF9AE}" pid="7" name="OCI Additional Info">
    <vt:lpwstr/>
  </property>
  <property fmtid="{D5CDD505-2E9C-101B-9397-08002B2CF9AE}" pid="8" name="Allow Header Overwrite">
    <vt:bool>true</vt:bool>
  </property>
  <property fmtid="{D5CDD505-2E9C-101B-9397-08002B2CF9AE}" pid="9" name="Allow Footer Overwrite">
    <vt:bool>true</vt:bool>
  </property>
  <property fmtid="{D5CDD505-2E9C-101B-9397-08002B2CF9AE}" pid="10" name="Multiple Selected">
    <vt:lpwstr>-1</vt:lpwstr>
  </property>
  <property fmtid="{D5CDD505-2E9C-101B-9397-08002B2CF9AE}" pid="11" name="SIPLongWording">
    <vt:lpwstr/>
  </property>
  <property fmtid="{D5CDD505-2E9C-101B-9397-08002B2CF9AE}" pid="12" name="checkedProgramsCount">
    <vt:i4>0</vt:i4>
  </property>
  <property fmtid="{D5CDD505-2E9C-101B-9397-08002B2CF9AE}" pid="13" name="ExpCountry">
    <vt:lpwstr/>
  </property>
</Properties>
</file>