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69" r:id="rId3"/>
  </p:sldMasterIdLst>
  <p:notesMasterIdLst>
    <p:notesMasterId r:id="rId10"/>
  </p:notesMasterIdLst>
  <p:handoutMasterIdLst>
    <p:handoutMasterId r:id="rId11"/>
  </p:handoutMasterIdLst>
  <p:sldIdLst>
    <p:sldId id="264" r:id="rId4"/>
    <p:sldId id="261" r:id="rId5"/>
    <p:sldId id="262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705"/>
  </p:normalViewPr>
  <p:slideViewPr>
    <p:cSldViewPr snapToGrid="0" snapToObjects="1">
      <p:cViewPr>
        <p:scale>
          <a:sx n="91" d="100"/>
          <a:sy n="91" d="100"/>
        </p:scale>
        <p:origin x="-48" y="-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2608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2D33-556D-4790-BA92-19E61A3DD7E9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47CF4-08C4-41DB-BC6F-B9020657F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28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1C0AC-A2FF-BB4D-B249-B4AC169EB54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10727-9859-AF47-972B-097CE6288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2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70377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92087"/>
            <a:ext cx="73152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57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084A-F596-4DF0-AE58-234A2903A2C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677E-BE15-4C24-87C6-16C5FB2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18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7120"/>
            <a:ext cx="10515600" cy="6035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084A-F596-4DF0-AE58-234A2903A2C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677E-BE15-4C24-87C6-16C5FB2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92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084A-F596-4DF0-AE58-234A2903A2C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677E-BE15-4C24-87C6-16C5FB2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54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3120"/>
            <a:ext cx="10515600" cy="8575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084A-F596-4DF0-AE58-234A2903A2C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677E-BE15-4C24-87C6-16C5FB2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18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83920"/>
            <a:ext cx="10515600" cy="8067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084A-F596-4DF0-AE58-234A2903A2C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677E-BE15-4C24-87C6-16C5FB2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9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024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084A-F596-4DF0-AE58-234A2903A2C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677E-BE15-4C24-87C6-16C5FB2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2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084A-F596-4DF0-AE58-234A2903A2C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677E-BE15-4C24-87C6-16C5FB2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35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084A-F596-4DF0-AE58-234A2903A2C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677E-BE15-4C24-87C6-16C5FB2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1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084A-F596-4DF0-AE58-234A2903A2C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677E-BE15-4C24-87C6-16C5FB2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6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99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B9D030-3D7F-4651-882E-CF5B75FF9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2A9A8E-AEFA-4183-A9E2-6C31359CC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1F2C59-FE9A-4616-8250-D241BDBA6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5718BD-DEF1-442C-817F-1404E2F6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387162-7FDC-49F5-9FD2-72578FDA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95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A70DE0-BA58-4B26-98F0-E4AAD1FF6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935E4C-6CE7-42E5-BB44-C0BCA134F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B7085C-7546-4417-A24E-E74AC7A6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1FF09F-F5AE-4A50-966F-26A48DD27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5866BC-9B22-4E2F-A0E6-E49D6931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04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380A5B-697E-46FE-ADF7-2EEF3B47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42CFD2-8AF1-4D81-9CBD-03E3C2D62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8B096A-64EB-4F55-B9BF-37FD76679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DD2E8F-99C9-4F95-8354-96E54A9F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AA9498-FCC7-492C-B99C-63C8BF63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1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5349A2-810F-4DCA-B25F-2D38A360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E35930-AF1E-4496-A6E5-85187B60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102979E-F12F-4AD7-8C91-416DD5EA5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A1B44F-C220-42A7-AED2-6A456A03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B165C5-C23D-47E5-B1CD-0B0381E9A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D49E1A-6262-4363-A1BB-BA521E5D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92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AD6C72-0FA5-46D5-B0BB-52DCDB023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242863-A5A2-471E-94FC-E309FFACF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E4404FA-ADD2-4C25-A267-F2DBDBF04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4EFDCDC-0F9E-46BF-96F3-18DC43A4AE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D254FBA-FEC0-4644-848F-1FE9A7121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6DB1E4F-C1CB-4E30-AEFC-1B72FFD34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56B8320-9E21-430C-86F6-16CACC0EE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BBFA514-343D-416D-855E-BFB3BF0E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02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F7EE22-1B4A-47BE-9DFB-F364981E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CFDFFA-DBC0-4885-B882-18C063F3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91ACBA0-16C9-4E2C-8F4F-5FFF2FDA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99E2562-BC53-4D86-8D24-E2725312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47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2EE3FA7-4AE0-4D6A-B3D2-EE5D28FA6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1BE6AB6-25A6-4E82-88C0-3AAC3A56B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CA2BC1-538D-444C-A142-7729D0E9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94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96382-BB04-4423-B35D-A321736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EE2CDB-3A18-427D-80ED-3D01CF8F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F60666-B158-49F1-9F84-E2813AFAC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0F7D7C-A13F-4BF1-8F0D-443976156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CC5548-402C-4E00-84DC-71B6150A2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4A5380-B5C6-4A2D-B60D-1DF10466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22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A503D2-3054-4E7C-8857-4208F5C3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4E8546-5E66-4D52-98F1-B50D37903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ED1D22-79EB-4C63-B9CC-C91C1541F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B2489B-11E2-4675-B0D6-4F6E3940A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9A38C9-0154-45B1-BAB2-D3F8F1AEF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A4207B-D1B8-4CB7-8234-6F41C702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1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B6ED1B-E51E-4EC7-8361-5D1E75886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AAEC9E-2216-49FC-A925-AA744BB39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894A01-1862-49DC-8C4A-CF5CB5A2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69D7C3-CE62-4D16-A2A5-ACF5B600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28361D-00EF-4229-930F-223EC108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9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3569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20349"/>
            <a:ext cx="10972800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6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A9C4A3A-FC5D-4ACD-B851-41C055600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58C8AB4-EAF8-4E43-AA63-6A3CAF9DB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D2C5F6-1BE8-4281-8DD0-D6CDDB123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704F1C-02E7-4765-864F-BD9C853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B1827A-2EDD-4272-B6D3-997D9EBB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9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8362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26620"/>
            <a:ext cx="5384800" cy="3999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26620"/>
            <a:ext cx="5384800" cy="3999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9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061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87526"/>
            <a:ext cx="5386917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629448"/>
            <a:ext cx="5386917" cy="34967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94439"/>
            <a:ext cx="5389033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615539"/>
            <a:ext cx="5389033" cy="35106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5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0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991033-EC0B-47EB-A4D4-865BEEC88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E8065D5-4412-463D-9514-73CF26A3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6F6FB87-F84D-4820-BA1E-8E8A3A7C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BC51030-54D1-46F1-8788-B0459986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0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53736"/>
            <a:ext cx="4011084" cy="9180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53737"/>
            <a:ext cx="6815667" cy="50724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74575"/>
            <a:ext cx="4011084" cy="41515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7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6374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01078"/>
            <a:ext cx="109728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6317-9BE9-0843-AFB8-4A6F53D5D2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68" r:id="rId8"/>
    <p:sldLayoutId id="2147483656" r:id="rId9"/>
    <p:sldLayoutId id="2147483657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55040"/>
            <a:ext cx="10515600" cy="73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1084A-F596-4DF0-AE58-234A2903A2C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1677E-BE15-4C24-87C6-16C5FB2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0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588E910-78CC-4510-8DBD-3C5562A0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84F8DE-D0E4-4459-A822-DF8B7ED3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5DFE11-9147-4036-9E11-E241507B8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00E1A-22B9-47B2-9439-87127821EF5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24F619-A1E8-44E0-9569-00B2D892A8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CB721F-9B92-411F-9B93-7BF7B2588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510A7-D9CA-4BF3-8E36-F3885D4E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4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7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Rock </a:t>
            </a:r>
            <a:r>
              <a:rPr lang="en-US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River Valley Chapter</a:t>
            </a:r>
            <a:r>
              <a:rPr lang="en-US" sz="4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828800" y="3308131"/>
            <a:ext cx="8534400" cy="1752600"/>
          </a:xfrm>
        </p:spPr>
        <p:txBody>
          <a:bodyPr>
            <a:normAutofit fontScale="47500" lnSpcReduction="20000"/>
          </a:bodyPr>
          <a:lstStyle/>
          <a:p>
            <a:pPr fontAlgn="base">
              <a:lnSpc>
                <a:spcPct val="115000"/>
              </a:lnSpc>
              <a:spcAft>
                <a:spcPct val="0"/>
              </a:spcAft>
              <a:defRPr/>
            </a:pPr>
            <a:r>
              <a:rPr lang="en-US" sz="59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Jamal Shafii</a:t>
            </a:r>
          </a:p>
          <a:p>
            <a:pPr lvl="0" fontAlgn="base">
              <a:lnSpc>
                <a:spcPct val="115000"/>
              </a:lnSpc>
              <a:spcAft>
                <a:spcPct val="0"/>
              </a:spcAft>
              <a:defRPr/>
            </a:pPr>
            <a:r>
              <a:rPr lang="en-US" sz="4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Chapter Chair</a:t>
            </a:r>
            <a:endParaRPr lang="en-US" sz="42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defRPr/>
            </a:pPr>
            <a:endParaRPr lang="en-US" kern="0" dirty="0" smtClean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UTC </a:t>
            </a:r>
            <a:r>
              <a:rPr lang="en-US" kern="0" dirty="0">
                <a:solidFill>
                  <a:srgbClr val="000000"/>
                </a:solidFill>
              </a:rPr>
              <a:t>Aerospace Systems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Rockford, IL, USA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Jamalshafii@ieee.org</a:t>
            </a:r>
            <a:endParaRPr lang="en-US" kern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6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Chapter Status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defTabSz="914400"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Serving North Central Illinois and </a:t>
            </a:r>
            <a:r>
              <a:rPr lang="en-US" sz="3200" dirty="0" smtClean="0">
                <a:solidFill>
                  <a:prstClr val="black"/>
                </a:solidFill>
              </a:rPr>
              <a:t>                                         extreme </a:t>
            </a:r>
            <a:r>
              <a:rPr lang="en-US" sz="3200" dirty="0">
                <a:solidFill>
                  <a:prstClr val="black"/>
                </a:solidFill>
              </a:rPr>
              <a:t>South Central Wisconsin</a:t>
            </a: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Founded </a:t>
            </a:r>
            <a:r>
              <a:rPr lang="en-US" sz="3200" dirty="0">
                <a:solidFill>
                  <a:prstClr val="black"/>
                </a:solidFill>
              </a:rPr>
              <a:t>in June 2007</a:t>
            </a: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15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EMC Chapter members</a:t>
            </a: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Holding EMC meetings in conjunction with Section meeting</a:t>
            </a: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Awarded the most improved </a:t>
            </a:r>
            <a:r>
              <a:rPr lang="en-US" sz="3200" dirty="0" smtClean="0">
                <a:solidFill>
                  <a:prstClr val="black"/>
                </a:solidFill>
              </a:rPr>
              <a:t>chapter </a:t>
            </a:r>
            <a:r>
              <a:rPr lang="en-US" sz="3200" dirty="0">
                <a:solidFill>
                  <a:prstClr val="black"/>
                </a:solidFill>
              </a:rPr>
              <a:t>award in </a:t>
            </a:r>
            <a:r>
              <a:rPr lang="en-US" sz="3200" dirty="0" smtClean="0">
                <a:solidFill>
                  <a:prstClr val="black"/>
                </a:solidFill>
              </a:rPr>
              <a:t>2011, 2014, 2017</a:t>
            </a:r>
            <a:endParaRPr lang="en-US" sz="3200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45267766"/>
              </p:ext>
            </p:extLst>
          </p:nvPr>
        </p:nvGraphicFramePr>
        <p:xfrm>
          <a:off x="6701004" y="1852231"/>
          <a:ext cx="3525561" cy="259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hoto Editor Photo" r:id="rId3" imgW="5068007" imgH="2857899" progId="">
                  <p:embed/>
                </p:oleObj>
              </mc:Choice>
              <mc:Fallback>
                <p:oleObj name="Photo Editor Photo" r:id="rId3" imgW="5068007" imgH="2857899" progId="">
                  <p:embed/>
                  <p:pic>
                    <p:nvPicPr>
                      <p:cNvPr id="0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1004" y="1852231"/>
                        <a:ext cx="3525561" cy="2593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6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Regular Meetings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sz="3000" dirty="0" smtClean="0"/>
              <a:t>October </a:t>
            </a:r>
            <a:r>
              <a:rPr lang="en-US" sz="3000" dirty="0"/>
              <a:t>26, </a:t>
            </a:r>
            <a:r>
              <a:rPr lang="en-US" sz="3000" dirty="0" smtClean="0"/>
              <a:t>2017</a:t>
            </a:r>
            <a:endParaRPr lang="en-US" sz="3000" dirty="0"/>
          </a:p>
          <a:p>
            <a:pPr marL="457200" lvl="1" indent="0">
              <a:buNone/>
              <a:defRPr/>
            </a:pPr>
            <a:r>
              <a:rPr lang="en-US" sz="2600" dirty="0"/>
              <a:t>‒ </a:t>
            </a:r>
            <a:r>
              <a:rPr lang="en-US" sz="2900" dirty="0"/>
              <a:t>Speaker: Dennis Lewis</a:t>
            </a:r>
          </a:p>
          <a:p>
            <a:pPr lvl="2">
              <a:defRPr/>
            </a:pPr>
            <a:r>
              <a:rPr lang="en-US" sz="1900" dirty="0"/>
              <a:t>Technical Fellow, Boeing</a:t>
            </a:r>
          </a:p>
          <a:p>
            <a:pPr lvl="2">
              <a:defRPr/>
            </a:pPr>
            <a:r>
              <a:rPr lang="en-US" sz="1900" dirty="0"/>
              <a:t>EMC Society Board Member and Past Distinguished </a:t>
            </a:r>
            <a:r>
              <a:rPr lang="en-US" sz="1900" dirty="0" smtClean="0"/>
              <a:t>Lecturer</a:t>
            </a:r>
          </a:p>
          <a:p>
            <a:pPr marL="514350" lvl="1" indent="0">
              <a:buNone/>
              <a:defRPr/>
            </a:pPr>
            <a:r>
              <a:rPr lang="en-US" dirty="0" smtClean="0"/>
              <a:t>‒ </a:t>
            </a:r>
            <a:r>
              <a:rPr lang="en-US" dirty="0"/>
              <a:t>Title: Utilizing Reverberation Chambers as a Versatile Test Environment for </a:t>
            </a:r>
            <a:r>
              <a:rPr lang="en-US" dirty="0" smtClean="0"/>
              <a:t>Assessing</a:t>
            </a:r>
          </a:p>
          <a:p>
            <a:pPr marL="1198563" lvl="1" indent="0">
              <a:buNone/>
              <a:defRPr/>
            </a:pPr>
            <a:r>
              <a:rPr lang="en-US" dirty="0" smtClean="0"/>
              <a:t> the Performance </a:t>
            </a:r>
            <a:r>
              <a:rPr lang="en-US" dirty="0"/>
              <a:t>of Components and System</a:t>
            </a:r>
          </a:p>
          <a:p>
            <a:pPr marL="457200" lvl="1" indent="0">
              <a:buNone/>
              <a:defRPr/>
            </a:pPr>
            <a:r>
              <a:rPr lang="en-US" sz="2200" dirty="0"/>
              <a:t>‒ </a:t>
            </a:r>
            <a:r>
              <a:rPr lang="en-US" sz="2200" dirty="0" smtClean="0"/>
              <a:t> About 40 people attended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 marL="342900" lvl="1" indent="-342900">
              <a:buFont typeface="Arial"/>
              <a:buChar char="•"/>
              <a:defRPr/>
            </a:pPr>
            <a:r>
              <a:rPr lang="en-US" sz="3000" dirty="0"/>
              <a:t>April 26, 2018</a:t>
            </a:r>
          </a:p>
          <a:p>
            <a:pPr marL="457200" lvl="1" indent="0">
              <a:buNone/>
              <a:defRPr/>
            </a:pPr>
            <a:r>
              <a:rPr lang="en-US" sz="2600" dirty="0"/>
              <a:t>‒ </a:t>
            </a:r>
            <a:r>
              <a:rPr lang="en-US" sz="2900" dirty="0"/>
              <a:t>Speaker: Doug Smith</a:t>
            </a:r>
          </a:p>
          <a:p>
            <a:pPr lvl="2">
              <a:defRPr/>
            </a:pPr>
            <a:r>
              <a:rPr lang="en-US" sz="1900" dirty="0"/>
              <a:t>I</a:t>
            </a:r>
            <a:r>
              <a:rPr lang="en-US" sz="1900" dirty="0" smtClean="0"/>
              <a:t>ndependent </a:t>
            </a:r>
            <a:r>
              <a:rPr lang="en-US" sz="1900" dirty="0"/>
              <a:t>consultant</a:t>
            </a:r>
          </a:p>
          <a:p>
            <a:pPr marL="457200" lvl="1" indent="0">
              <a:buNone/>
              <a:defRPr/>
            </a:pPr>
            <a:r>
              <a:rPr lang="en-US" sz="3000" dirty="0"/>
              <a:t>‒ </a:t>
            </a:r>
            <a:r>
              <a:rPr lang="en-US" sz="3000" dirty="0" smtClean="0"/>
              <a:t>Title: Electrical </a:t>
            </a:r>
            <a:r>
              <a:rPr lang="en-US" sz="3000" dirty="0"/>
              <a:t>Resonances in Physical Structures</a:t>
            </a:r>
            <a:r>
              <a:rPr lang="en-US" sz="3000" dirty="0" smtClean="0"/>
              <a:t>,  A </a:t>
            </a:r>
            <a:r>
              <a:rPr lang="en-US" sz="3000" dirty="0"/>
              <a:t>New Approach to Solving </a:t>
            </a:r>
            <a:endParaRPr lang="en-US" sz="3000" dirty="0" smtClean="0"/>
          </a:p>
          <a:p>
            <a:pPr marL="1203325" lvl="1" indent="0">
              <a:buNone/>
              <a:defRPr/>
            </a:pPr>
            <a:r>
              <a:rPr lang="en-US" sz="3000" dirty="0" smtClean="0"/>
              <a:t>EMC </a:t>
            </a:r>
            <a:r>
              <a:rPr lang="en-US" sz="3000" dirty="0"/>
              <a:t>Emissions and Immunity </a:t>
            </a:r>
            <a:r>
              <a:rPr lang="en-US" sz="3000" dirty="0" smtClean="0"/>
              <a:t>Problems</a:t>
            </a:r>
          </a:p>
          <a:p>
            <a:pPr marL="457200" lvl="1" indent="0">
              <a:buNone/>
              <a:defRPr/>
            </a:pPr>
            <a:endParaRPr lang="en-US" sz="2000" dirty="0" smtClean="0"/>
          </a:p>
          <a:p>
            <a:pPr marL="457200" lvl="1" indent="0">
              <a:buNone/>
              <a:defRPr/>
            </a:pPr>
            <a:r>
              <a:rPr lang="en-US" sz="2000" dirty="0"/>
              <a:t>‒ </a:t>
            </a:r>
            <a:r>
              <a:rPr lang="en-US" sz="2200" b="1" dirty="0"/>
              <a:t>WebEx meeting (live online webcast)</a:t>
            </a:r>
          </a:p>
          <a:p>
            <a:pPr marL="457200" lvl="1" indent="0">
              <a:buNone/>
              <a:defRPr/>
            </a:pPr>
            <a:r>
              <a:rPr lang="en-US" sz="2000" dirty="0" smtClean="0"/>
              <a:t>‒  </a:t>
            </a:r>
            <a:r>
              <a:rPr lang="en-US" sz="2200" dirty="0"/>
              <a:t>About 20 people attended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Special event: </a:t>
            </a:r>
            <a:r>
              <a:rPr lang="en-US" sz="4000" b="1" dirty="0"/>
              <a:t>EMC Seminar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700" dirty="0"/>
              <a:t>June </a:t>
            </a:r>
            <a:r>
              <a:rPr lang="en-US" sz="3700" dirty="0" smtClean="0"/>
              <a:t>12, 2018</a:t>
            </a:r>
            <a:endParaRPr lang="en-US" sz="3700" dirty="0"/>
          </a:p>
          <a:p>
            <a:pPr>
              <a:tabLst>
                <a:tab pos="1082675" algn="l"/>
              </a:tabLst>
            </a:pPr>
            <a:r>
              <a:rPr lang="en-US" sz="3600" dirty="0"/>
              <a:t>Title: Circuit Board Design to Control </a:t>
            </a:r>
            <a:r>
              <a:rPr lang="en-US" sz="3600" dirty="0" smtClean="0"/>
              <a:t>EMI                                                                     	at </a:t>
            </a:r>
            <a:r>
              <a:rPr lang="en-US" sz="3600" dirty="0"/>
              <a:t>the Source</a:t>
            </a:r>
            <a:r>
              <a:rPr lang="en-US" sz="3600" dirty="0" smtClean="0"/>
              <a:t>                                                                                                            </a:t>
            </a:r>
          </a:p>
          <a:p>
            <a:r>
              <a:rPr lang="en-US" sz="3600" dirty="0" smtClean="0"/>
              <a:t>Speaker: </a:t>
            </a:r>
            <a:r>
              <a:rPr lang="en-US" dirty="0" smtClean="0"/>
              <a:t>Rick Hartley</a:t>
            </a:r>
            <a:endParaRPr lang="en-US" sz="3600" dirty="0" smtClean="0"/>
          </a:p>
          <a:p>
            <a:pPr lvl="2"/>
            <a:r>
              <a:rPr lang="en-US" sz="3400" dirty="0" smtClean="0"/>
              <a:t>principal </a:t>
            </a:r>
            <a:r>
              <a:rPr lang="en-US" sz="3400" dirty="0"/>
              <a:t>of </a:t>
            </a:r>
            <a:r>
              <a:rPr lang="en-US" sz="3400" dirty="0" err="1"/>
              <a:t>RHartley</a:t>
            </a:r>
            <a:r>
              <a:rPr lang="en-US" sz="3400" dirty="0"/>
              <a:t> Enterprises</a:t>
            </a:r>
            <a:endParaRPr lang="en-US" sz="3400" dirty="0" smtClean="0"/>
          </a:p>
          <a:p>
            <a:r>
              <a:rPr lang="en-US" sz="3600" dirty="0"/>
              <a:t>One-day seminar, 4 sessions</a:t>
            </a:r>
          </a:p>
          <a:p>
            <a:r>
              <a:rPr lang="en-US" sz="3600" dirty="0"/>
              <a:t>Over 100 people attended</a:t>
            </a:r>
          </a:p>
          <a:p>
            <a:r>
              <a:rPr lang="en-US" sz="3600" dirty="0"/>
              <a:t>22 exhibitors</a:t>
            </a:r>
          </a:p>
          <a:p>
            <a:r>
              <a:rPr lang="en-US" sz="3600" dirty="0"/>
              <a:t>Very positive feedback from </a:t>
            </a:r>
            <a:r>
              <a:rPr lang="en-US" sz="3600" dirty="0" smtClean="0"/>
              <a:t>attendees/exhibitors</a:t>
            </a:r>
            <a:endParaRPr lang="en-US" sz="3600" dirty="0"/>
          </a:p>
          <a:p>
            <a:r>
              <a:rPr lang="en-US" sz="2900" dirty="0"/>
              <a:t>EMC magazine report: </a:t>
            </a:r>
            <a:r>
              <a:rPr lang="en-US" sz="2900" dirty="0" smtClean="0"/>
              <a:t>next issue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2051" name="Picture 3" descr="C:\Users\aaeeesj\AppData\Local\Microsoft\Windows\Temporary Internet Files\Content.Outlook\63E6J3KE\20180612_124344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671" y="4119372"/>
            <a:ext cx="3547729" cy="19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aeeesj\AppData\Local\Microsoft\Windows\Temporary Internet Files\Content.Outlook\63E6J3KE\20180612_104024 (3)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74" y="1945993"/>
            <a:ext cx="2869812" cy="215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Best Practices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defTabSz="914400">
              <a:buFont typeface="Arial" pitchFamily="34" charset="0"/>
              <a:buChar char="•"/>
            </a:pPr>
            <a:r>
              <a:rPr lang="en-US" dirty="0" smtClean="0"/>
              <a:t>Serving </a:t>
            </a:r>
            <a:r>
              <a:rPr lang="en-US" dirty="0"/>
              <a:t>the needs of the local industries and </a:t>
            </a:r>
            <a:r>
              <a:rPr lang="en-US" dirty="0" smtClean="0"/>
              <a:t>working </a:t>
            </a:r>
            <a:r>
              <a:rPr lang="en-US" dirty="0"/>
              <a:t>engineers to further their skills. </a:t>
            </a:r>
            <a:endParaRPr lang="en-US" dirty="0" smtClean="0"/>
          </a:p>
          <a:p>
            <a:pPr lvl="0"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Publishing </a:t>
            </a:r>
            <a:r>
              <a:rPr lang="en-US" dirty="0">
                <a:solidFill>
                  <a:prstClr val="black"/>
                </a:solidFill>
              </a:rPr>
              <a:t>meeting reports in EMC Society magazine</a:t>
            </a:r>
          </a:p>
          <a:p>
            <a:pPr lvl="0"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Organized </a:t>
            </a:r>
            <a:r>
              <a:rPr lang="en-US" dirty="0">
                <a:solidFill>
                  <a:prstClr val="black"/>
                </a:solidFill>
              </a:rPr>
              <a:t>one-day seminars on the 2nd week of June in last </a:t>
            </a:r>
            <a:r>
              <a:rPr lang="en-US" dirty="0" smtClean="0">
                <a:solidFill>
                  <a:prstClr val="black"/>
                </a:solidFill>
              </a:rPr>
              <a:t>7 years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 smtClean="0"/>
              <a:t>WebEx </a:t>
            </a:r>
            <a:r>
              <a:rPr lang="en-US" dirty="0"/>
              <a:t>meeting (live online webcast)</a:t>
            </a:r>
          </a:p>
          <a:p>
            <a:pPr lvl="0" defTabSz="914400">
              <a:buFont typeface="Arial" pitchFamily="34" charset="0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lvl="0" defTabSz="914400"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Office PowerPoint</Application>
  <PresentationFormat>Custom</PresentationFormat>
  <Paragraphs>45</Paragraphs>
  <Slides>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Office Theme</vt:lpstr>
      <vt:lpstr>Custom Design</vt:lpstr>
      <vt:lpstr>1_Custom Design</vt:lpstr>
      <vt:lpstr>Photo Editor Photo</vt:lpstr>
      <vt:lpstr>PowerPoint Presentation</vt:lpstr>
      <vt:lpstr>Rock River Valley Chapter </vt:lpstr>
      <vt:lpstr>Chapter Status</vt:lpstr>
      <vt:lpstr>Regular Meetings</vt:lpstr>
      <vt:lpstr>Special event: EMC Seminar</vt:lpstr>
      <vt:lpstr>Best Practices</vt:lpstr>
    </vt:vector>
  </TitlesOfParts>
  <Company>ATG Productions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keywords>Non Technical</cp:keywords>
  <cp:lastModifiedBy>Jamal Shafii</cp:lastModifiedBy>
  <cp:revision>43</cp:revision>
  <dcterms:created xsi:type="dcterms:W3CDTF">2015-07-29T21:35:17Z</dcterms:created>
  <dcterms:modified xsi:type="dcterms:W3CDTF">2018-07-24T16:40:06Z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10345f89-56d7-45d1-ada7-1ac3a50aa535</vt:lpwstr>
  </property>
  <property fmtid="{D5CDD505-2E9C-101B-9397-08002B2CF9AE}" pid="3" name="UTCTechnicalData">
    <vt:lpwstr>No</vt:lpwstr>
  </property>
  <property fmtid="{D5CDD505-2E9C-101B-9397-08002B2CF9AE}" pid="4" name="UTCTechnicalDataKeyword">
    <vt:lpwstr>Non Technical</vt:lpwstr>
  </property>
</Properties>
</file>