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9" r:id="rId3"/>
  </p:sldMasterIdLst>
  <p:notesMasterIdLst>
    <p:notesMasterId r:id="rId10"/>
  </p:notesMasterIdLst>
  <p:handoutMasterIdLst>
    <p:handoutMasterId r:id="rId11"/>
  </p:handoutMasterIdLst>
  <p:sldIdLst>
    <p:sldId id="264" r:id="rId4"/>
    <p:sldId id="265" r:id="rId5"/>
    <p:sldId id="266" r:id="rId6"/>
    <p:sldId id="267" r:id="rId7"/>
    <p:sldId id="269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2" autoAdjust="0"/>
    <p:restoredTop sz="94705"/>
  </p:normalViewPr>
  <p:slideViewPr>
    <p:cSldViewPr snapToGrid="0" snapToObjects="1">
      <p:cViewPr varScale="1">
        <p:scale>
          <a:sx n="73" d="100"/>
          <a:sy n="73" d="100"/>
        </p:scale>
        <p:origin x="101" y="3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260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Membership</a:t>
            </a:r>
            <a:endParaRPr lang="ja-JP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290184"/>
        <c:axId val="617290576"/>
      </c:barChart>
      <c:catAx>
        <c:axId val="61729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7290576"/>
        <c:crosses val="autoZero"/>
        <c:auto val="1"/>
        <c:lblAlgn val="ctr"/>
        <c:lblOffset val="100"/>
        <c:noMultiLvlLbl val="0"/>
      </c:catAx>
      <c:valAx>
        <c:axId val="61729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7290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altLang="ja-JP" dirty="0"/>
              <a:t>Japan</a:t>
            </a:r>
            <a:r>
              <a:rPr lang="ja-JP" altLang="en-US" dirty="0"/>
              <a:t> </a:t>
            </a:r>
            <a:r>
              <a:rPr lang="en-US" altLang="ja-JP" dirty="0"/>
              <a:t>Total</a:t>
            </a:r>
            <a:endParaRPr lang="ja-JP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Sheet1!$J$1:$S$1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Sheet1!$J$2:$S$2</c:f>
              <c:numCache>
                <c:formatCode>General</c:formatCode>
                <c:ptCount val="10"/>
                <c:pt idx="0">
                  <c:v>221</c:v>
                </c:pt>
                <c:pt idx="1">
                  <c:v>218</c:v>
                </c:pt>
                <c:pt idx="2">
                  <c:v>223</c:v>
                </c:pt>
                <c:pt idx="3">
                  <c:v>224</c:v>
                </c:pt>
                <c:pt idx="4">
                  <c:v>231</c:v>
                </c:pt>
                <c:pt idx="5">
                  <c:v>218</c:v>
                </c:pt>
                <c:pt idx="6">
                  <c:v>216</c:v>
                </c:pt>
                <c:pt idx="7">
                  <c:v>214</c:v>
                </c:pt>
                <c:pt idx="8">
                  <c:v>217</c:v>
                </c:pt>
                <c:pt idx="9">
                  <c:v>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E-42D8-9A22-E6D555A532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5212992"/>
        <c:axId val="449157608"/>
      </c:barChart>
      <c:catAx>
        <c:axId val="18521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ja-JP"/>
          </a:p>
        </c:txPr>
        <c:crossAx val="449157608"/>
        <c:crosses val="autoZero"/>
        <c:auto val="1"/>
        <c:lblAlgn val="ctr"/>
        <c:lblOffset val="100"/>
        <c:noMultiLvlLbl val="0"/>
      </c:catAx>
      <c:valAx>
        <c:axId val="449157608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8521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2D33-556D-4790-BA92-19E61A3DD7E9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7CF4-08C4-41DB-BC6F-B9020657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28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C0AC-A2FF-BB4D-B249-B4AC169EB54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0727-9859-AF47-972B-097CE628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2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0727-9859-AF47-972B-097CE62885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0377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2087"/>
            <a:ext cx="73152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8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7120"/>
            <a:ext cx="10515600" cy="6035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9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4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3120"/>
            <a:ext cx="10515600" cy="8575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8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83920"/>
            <a:ext cx="10515600" cy="8067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9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024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23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5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16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6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9D030-3D7F-4651-882E-CF5B75FF9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A9A8E-AEFA-4183-A9E2-6C31359CC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F2C59-FE9A-4616-8250-D241BDBA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0E1A-22B9-47B2-9439-87127821EF5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718BD-DEF1-442C-817F-1404E2F6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87162-7FDC-49F5-9FD2-72578FDA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10A7-D9CA-4BF3-8E36-F3885D4E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95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0DE0-BA58-4B26-98F0-E4AAD1FF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35E4C-6CE7-42E5-BB44-C0BCA134F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7085C-7546-4417-A24E-E74AC7A6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0E1A-22B9-47B2-9439-87127821EF5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FF09F-F5AE-4A50-966F-26A48DD2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866BC-9B22-4E2F-A0E6-E49D6931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10A7-D9CA-4BF3-8E36-F3885D4E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04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0A5B-697E-46FE-ADF7-2EEF3B47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2CFD2-8AF1-4D81-9CBD-03E3C2D62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B096A-64EB-4F55-B9BF-37FD76679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0E1A-22B9-47B2-9439-87127821EF5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D2E8F-99C9-4F95-8354-96E54A9F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A9498-FCC7-492C-B99C-63C8BF63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10A7-D9CA-4BF3-8E36-F3885D4E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11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49A2-810F-4DCA-B25F-2D38A360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35930-AF1E-4496-A6E5-85187B607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2979E-F12F-4AD7-8C91-416DD5EA5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1B44F-C220-42A7-AED2-6A456A03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0E1A-22B9-47B2-9439-87127821EF5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165C5-C23D-47E5-B1CD-0B0381E9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49E1A-6262-4363-A1BB-BA521E5D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10A7-D9CA-4BF3-8E36-F3885D4E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92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D6C72-0FA5-46D5-B0BB-52DCDB02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42863-A5A2-471E-94FC-E309FFACF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404FA-ADD2-4C25-A267-F2DBDBF04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FDCDC-0F9E-46BF-96F3-18DC43A4A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54FBA-FEC0-4644-848F-1FE9A7121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DB1E4F-C1CB-4E30-AEFC-1B72FFD3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0E1A-22B9-47B2-9439-87127821EF5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6B8320-9E21-430C-86F6-16CACC0E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BFA514-343D-416D-855E-BFB3BF0E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10A7-D9CA-4BF3-8E36-F3885D4E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02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EE22-1B4A-47BE-9DFB-F364981E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FDFFA-DBC0-4885-B882-18C063F3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0E1A-22B9-47B2-9439-87127821EF5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ACBA0-16C9-4E2C-8F4F-5FFF2FDA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E2562-BC53-4D86-8D24-E2725312C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10A7-D9CA-4BF3-8E36-F3885D4E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47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E3FA7-4AE0-4D6A-B3D2-EE5D28FA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0E1A-22B9-47B2-9439-87127821EF5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BE6AB6-25A6-4E82-88C0-3AAC3A56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A2BC1-538D-444C-A142-7729D0E9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10A7-D9CA-4BF3-8E36-F3885D4E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94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96382-BB04-4423-B35D-A3217369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E2CDB-3A18-427D-80ED-3D01CF8F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60666-B158-49F1-9F84-E2813AFAC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F7D7C-A13F-4BF1-8F0D-44397615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0E1A-22B9-47B2-9439-87127821EF5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C5548-402C-4E00-84DC-71B6150A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A5380-B5C6-4A2D-B60D-1DF10466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10A7-D9CA-4BF3-8E36-F3885D4E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2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03D2-3054-4E7C-8857-4208F5C3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E8546-5E66-4D52-98F1-B50D37903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D1D22-79EB-4C63-B9CC-C91C1541F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2489B-11E2-4675-B0D6-4F6E3940A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0E1A-22B9-47B2-9439-87127821EF5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A38C9-0154-45B1-BAB2-D3F8F1AE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4207B-D1B8-4CB7-8234-6F41C702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10A7-D9CA-4BF3-8E36-F3885D4E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ED1B-E51E-4EC7-8361-5D1E7588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AEC9E-2216-49FC-A925-AA744BB39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94A01-1862-49DC-8C4A-CF5CB5A2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0E1A-22B9-47B2-9439-87127821EF5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9D7C3-CE62-4D16-A2A5-ACF5B600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361D-00EF-4229-930F-223EC108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10A7-D9CA-4BF3-8E36-F3885D4E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3569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0349"/>
            <a:ext cx="109728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C4A3A-FC5D-4ACD-B851-41C055600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C8AB4-EAF8-4E43-AA63-6A3CAF9DB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2C5F6-1BE8-4281-8DD0-D6CDDB12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0E1A-22B9-47B2-9439-87127821EF5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04F1C-02E7-4765-864F-BD9C8536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1827A-2EDD-4272-B6D3-997D9EBB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10A7-D9CA-4BF3-8E36-F3885D4E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9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362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61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7526"/>
            <a:ext cx="5386917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29448"/>
            <a:ext cx="5386917" cy="34967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94439"/>
            <a:ext cx="5389033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15539"/>
            <a:ext cx="5389033" cy="35106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1033-EC0B-47EB-A4D4-865BEEC8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065D5-4412-463D-9514-73CF26A3C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6FB87-F84D-4820-BA1E-8E8A3A7C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51030-54D1-46F1-8788-B0459986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0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53736"/>
            <a:ext cx="4011084" cy="9180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53737"/>
            <a:ext cx="6815667" cy="50724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4575"/>
            <a:ext cx="4011084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6374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01078"/>
            <a:ext cx="109728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68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55040"/>
            <a:ext cx="10515600" cy="73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084A-F596-4DF0-AE58-234A2903A2C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8E910-78CC-4510-8DBD-3C5562A0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4F8DE-D0E4-4459-A822-DF8B7ED37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DFE11-9147-4036-9E11-E241507B8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00E1A-22B9-47B2-9439-87127821EF5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4F619-A1E8-44E0-9569-00B2D892A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B721F-9B92-411F-9B93-7BF7B2588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10A7-D9CA-4BF3-8E36-F3885D4E4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4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78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421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ja-JP" sz="4000" dirty="0"/>
              <a:t>Japan Joint Chapter Repot </a:t>
            </a:r>
            <a:br>
              <a:rPr lang="en-US" altLang="ja-JP" dirty="0"/>
            </a:br>
            <a:r>
              <a:rPr lang="en-US" altLang="ja-JP" sz="3600" dirty="0"/>
              <a:t>Aug.2017-July 2018</a:t>
            </a:r>
            <a:endParaRPr lang="en-US" sz="3600" dirty="0"/>
          </a:p>
        </p:txBody>
      </p:sp>
      <p:sp>
        <p:nvSpPr>
          <p:cNvPr id="3" name="TextBox 1"/>
          <p:cNvSpPr txBox="1"/>
          <p:nvPr/>
        </p:nvSpPr>
        <p:spPr>
          <a:xfrm>
            <a:off x="962245" y="2131876"/>
            <a:ext cx="10714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C00000"/>
                </a:solidFill>
              </a:rPr>
              <a:t>Officers:</a:t>
            </a:r>
          </a:p>
          <a:p>
            <a:pPr lvl="1"/>
            <a:r>
              <a:rPr lang="en-US" altLang="ja-JP" sz="2400" b="1" dirty="0"/>
              <a:t>Chair:</a:t>
            </a:r>
            <a:r>
              <a:rPr lang="en-US" altLang="ja-JP" sz="2400" dirty="0"/>
              <a:t> 		 Takashi Harada (Tokin EMC Engineering)</a:t>
            </a:r>
          </a:p>
          <a:p>
            <a:pPr lvl="1"/>
            <a:r>
              <a:rPr lang="en-US" altLang="ja-JP" sz="2400" b="1" dirty="0"/>
              <a:t>Vice Chair:</a:t>
            </a:r>
            <a:r>
              <a:rPr lang="en-US" altLang="ja-JP" sz="2400" dirty="0"/>
              <a:t>  </a:t>
            </a:r>
            <a:r>
              <a:rPr lang="en-US" altLang="ja-JP" sz="2400" dirty="0" err="1"/>
              <a:t>Kimihiro</a:t>
            </a:r>
            <a:r>
              <a:rPr lang="en-US" altLang="ja-JP" sz="2400" dirty="0"/>
              <a:t> Tajima(NTT Advanced Technology)</a:t>
            </a:r>
          </a:p>
          <a:p>
            <a:pPr marL="1881188" lvl="1" indent="-1435100">
              <a:tabLst>
                <a:tab pos="3136900" algn="l"/>
              </a:tabLst>
            </a:pPr>
            <a:r>
              <a:rPr lang="en-US" altLang="ja-JP" sz="2400" b="1" dirty="0"/>
              <a:t>Secretary:</a:t>
            </a:r>
            <a:r>
              <a:rPr lang="en-US" altLang="ja-JP" sz="2400" dirty="0"/>
              <a:t> 	</a:t>
            </a:r>
            <a:r>
              <a:rPr lang="en-US" altLang="ja-JP" sz="2400" dirty="0" err="1"/>
              <a:t>Ifong</a:t>
            </a:r>
            <a:r>
              <a:rPr lang="en-US" altLang="ja-JP" sz="2400" dirty="0"/>
              <a:t> Wu (National Institute of Information and Communications Technology)</a:t>
            </a:r>
          </a:p>
          <a:p>
            <a:pPr lvl="1"/>
            <a:r>
              <a:rPr lang="en-US" altLang="ja-JP" sz="2400" b="1" dirty="0"/>
              <a:t>Treasurer:</a:t>
            </a:r>
            <a:r>
              <a:rPr lang="en-US" altLang="ja-JP" sz="2400" dirty="0"/>
              <a:t> 	 Takashi </a:t>
            </a:r>
            <a:r>
              <a:rPr lang="en-US" altLang="ja-JP" sz="2400" dirty="0" err="1"/>
              <a:t>Kasuga</a:t>
            </a:r>
            <a:r>
              <a:rPr lang="en-US" altLang="ja-JP" sz="2400" dirty="0"/>
              <a:t>  (National Institute of  Technology, Nagano College)</a:t>
            </a:r>
          </a:p>
          <a:p>
            <a:pPr lvl="1"/>
            <a:endParaRPr lang="en-US" altLang="ja-JP" dirty="0"/>
          </a:p>
          <a:p>
            <a:r>
              <a:rPr lang="en-US" sz="2800" dirty="0">
                <a:solidFill>
                  <a:srgbClr val="C00000"/>
                </a:solidFill>
              </a:rPr>
              <a:t>Number of members: </a:t>
            </a:r>
            <a:r>
              <a:rPr lang="en-US" sz="2800" dirty="0"/>
              <a:t> </a:t>
            </a:r>
          </a:p>
          <a:p>
            <a:r>
              <a:rPr lang="en-US" sz="2800" dirty="0"/>
              <a:t>        214 (2017, Including Sendai Chapter 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78533"/>
              </p:ext>
            </p:extLst>
          </p:nvPr>
        </p:nvGraphicFramePr>
        <p:xfrm>
          <a:off x="8669079" y="4278062"/>
          <a:ext cx="3398874" cy="2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2BC98FE1-2227-4056-8024-32CD24A93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091156"/>
              </p:ext>
            </p:extLst>
          </p:nvPr>
        </p:nvGraphicFramePr>
        <p:xfrm>
          <a:off x="7997589" y="4473400"/>
          <a:ext cx="3678732" cy="23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286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50292" y="2020946"/>
            <a:ext cx="117370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600" dirty="0">
                <a:solidFill>
                  <a:srgbClr val="000000"/>
                </a:solidFill>
              </a:rPr>
              <a:t>Japan Joint/Sendai Chapter Meeting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ja-JP" sz="8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600" dirty="0">
                <a:solidFill>
                  <a:srgbClr val="000000"/>
                </a:solidFill>
              </a:rPr>
              <a:t>Special Lecture by Distinguished Lecturer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ja-JP" sz="8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600" dirty="0">
                <a:solidFill>
                  <a:srgbClr val="000000"/>
                </a:solidFill>
              </a:rPr>
              <a:t>Establishment of “Student Award” </a:t>
            </a:r>
            <a:endParaRPr lang="ja-JP" alt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ja-JP" sz="8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600" dirty="0">
                <a:solidFill>
                  <a:srgbClr val="000000"/>
                </a:solidFill>
              </a:rPr>
              <a:t>Technical Meetings</a:t>
            </a:r>
          </a:p>
          <a:p>
            <a:pPr lvl="2"/>
            <a:r>
              <a:rPr lang="en-US" altLang="ja-JP" sz="3600" dirty="0">
                <a:solidFill>
                  <a:srgbClr val="000000"/>
                </a:solidFill>
              </a:rPr>
              <a:t>10 meetings in co-operation with meetings on EMC sponsored by EMCJ of  IEICE* Communications Society.</a:t>
            </a:r>
          </a:p>
          <a:p>
            <a:pPr marL="1200150" lvl="2" indent="-285750">
              <a:buFontTx/>
              <a:buChar char="-"/>
            </a:pPr>
            <a:endParaRPr 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43847" y="1205322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/>
              <a:t>Activities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7389CE-9FD4-4DDF-9C92-61AE2D24970A}"/>
              </a:ext>
            </a:extLst>
          </p:cNvPr>
          <p:cNvSpPr txBox="1"/>
          <p:nvPr/>
        </p:nvSpPr>
        <p:spPr>
          <a:xfrm>
            <a:off x="2474794" y="6330406"/>
            <a:ext cx="971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*IEICE: The Institute of Electronics, Information Communication Engineers </a:t>
            </a:r>
          </a:p>
        </p:txBody>
      </p:sp>
    </p:spTree>
    <p:extLst>
      <p:ext uri="{BB962C8B-B14F-4D97-AF65-F5344CB8AC3E}">
        <p14:creationId xmlns:p14="http://schemas.microsoft.com/office/powerpoint/2010/main" val="17495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70698" y="1160505"/>
            <a:ext cx="5083690" cy="955055"/>
          </a:xfrm>
          <a:ln cmpd="dbl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177800"/>
            <a:r>
              <a:rPr lang="en-US" altLang="ja-JP" sz="2800" b="1" u="sng" dirty="0">
                <a:solidFill>
                  <a:schemeClr val="tx2"/>
                </a:solidFill>
              </a:rPr>
              <a:t>Annual chapter meeting </a:t>
            </a:r>
            <a:br>
              <a:rPr lang="en-US" altLang="ja-JP" sz="2800" b="1" u="sng" dirty="0">
                <a:solidFill>
                  <a:schemeClr val="tx2"/>
                </a:solidFill>
              </a:rPr>
            </a:br>
            <a:r>
              <a:rPr lang="en-US" altLang="ja-JP" sz="2800" b="1" u="sng" dirty="0">
                <a:solidFill>
                  <a:schemeClr val="tx2"/>
                </a:solidFill>
              </a:rPr>
              <a:t> by Japan Joint/Sendai</a:t>
            </a:r>
            <a:r>
              <a:rPr lang="ja-JP" altLang="en-US" sz="2800" b="1" u="sng" dirty="0">
                <a:solidFill>
                  <a:schemeClr val="tx2"/>
                </a:solidFill>
              </a:rPr>
              <a:t> </a:t>
            </a:r>
            <a:r>
              <a:rPr lang="en-US" altLang="ja-JP" sz="2800" b="1" u="sng" dirty="0">
                <a:solidFill>
                  <a:schemeClr val="tx2"/>
                </a:solidFill>
              </a:rPr>
              <a:t>chapters</a:t>
            </a:r>
            <a:endParaRPr kumimoji="1" lang="ja-JP" altLang="en-US" sz="28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2F127F6-B1DC-4999-92D2-6ACDCA46DE16}"/>
              </a:ext>
            </a:extLst>
          </p:cNvPr>
          <p:cNvSpPr/>
          <p:nvPr/>
        </p:nvSpPr>
        <p:spPr>
          <a:xfrm>
            <a:off x="7233410" y="1013361"/>
            <a:ext cx="4436663" cy="954107"/>
          </a:xfrm>
          <a:prstGeom prst="rect">
            <a:avLst/>
          </a:prstGeom>
          <a:ln cmpd="dbl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73050" lvl="1" indent="-273050" algn="ctr"/>
            <a:r>
              <a:rPr lang="en-US" altLang="ja-JP" sz="2800" b="1" u="sng" dirty="0">
                <a:solidFill>
                  <a:schemeClr val="tx2"/>
                </a:solidFill>
              </a:rPr>
              <a:t>The special lecture by DL</a:t>
            </a:r>
          </a:p>
          <a:p>
            <a:pPr marL="273050" lvl="1" algn="ctr"/>
            <a:r>
              <a:rPr lang="en-US" altLang="ja-JP" sz="2800" b="1" u="sng" dirty="0">
                <a:solidFill>
                  <a:schemeClr val="tx2"/>
                </a:solidFill>
              </a:rPr>
              <a:t>K. </a:t>
            </a:r>
            <a:r>
              <a:rPr lang="en-US" altLang="ja-JP" sz="2800" b="1" u="sng" dirty="0" err="1">
                <a:solidFill>
                  <a:schemeClr val="tx2"/>
                </a:solidFill>
              </a:rPr>
              <a:t>Hatashita</a:t>
            </a:r>
            <a:endParaRPr lang="en-US" altLang="ja-JP" sz="2800" b="1" dirty="0">
              <a:solidFill>
                <a:srgbClr val="00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E35FC3D-264F-4E12-BD29-4BD9FE5AA509}"/>
              </a:ext>
            </a:extLst>
          </p:cNvPr>
          <p:cNvSpPr txBox="1"/>
          <p:nvPr/>
        </p:nvSpPr>
        <p:spPr>
          <a:xfrm>
            <a:off x="385546" y="2053081"/>
            <a:ext cx="497572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endParaRPr lang="en-US" altLang="ja-JP" sz="800" dirty="0">
              <a:solidFill>
                <a:srgbClr val="000000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Date: December 08, 2017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PLACE: Tokyo </a:t>
            </a:r>
            <a:r>
              <a:rPr lang="en-US" altLang="ja-JP" dirty="0">
                <a:solidFill>
                  <a:srgbClr val="000000"/>
                </a:solidFill>
              </a:rPr>
              <a:t>(Toho-</a:t>
            </a:r>
            <a:r>
              <a:rPr lang="en-US" altLang="ja-JP" dirty="0" err="1">
                <a:solidFill>
                  <a:srgbClr val="000000"/>
                </a:solidFill>
              </a:rPr>
              <a:t>tochi</a:t>
            </a:r>
            <a:r>
              <a:rPr lang="en-US" altLang="ja-JP" dirty="0">
                <a:solidFill>
                  <a:srgbClr val="000000"/>
                </a:solidFill>
              </a:rPr>
              <a:t> Conference Room</a:t>
            </a:r>
            <a:r>
              <a:rPr lang="en-US" altLang="ja-JP" sz="2400" dirty="0">
                <a:solidFill>
                  <a:srgbClr val="000000"/>
                </a:solidFill>
              </a:rPr>
              <a:t>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Attendees: 17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7 Lectures &amp; a discussion</a:t>
            </a:r>
            <a:endParaRPr kumimoji="1" lang="ja-JP" altLang="en-US" sz="24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45F3DB8-BE8D-4563-BCD5-D6C4DEC0816E}"/>
              </a:ext>
            </a:extLst>
          </p:cNvPr>
          <p:cNvSpPr/>
          <p:nvPr/>
        </p:nvSpPr>
        <p:spPr>
          <a:xfrm>
            <a:off x="6588655" y="2037524"/>
            <a:ext cx="57261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DATE: May 30, 2018</a:t>
            </a:r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PLACE: Tokyo </a:t>
            </a:r>
            <a:r>
              <a:rPr lang="en-US" altLang="ja-JP" dirty="0">
                <a:solidFill>
                  <a:srgbClr val="000000"/>
                </a:solidFill>
              </a:rPr>
              <a:t>(Toho-</a:t>
            </a:r>
            <a:r>
              <a:rPr lang="en-US" altLang="ja-JP" dirty="0" err="1">
                <a:solidFill>
                  <a:srgbClr val="000000"/>
                </a:solidFill>
              </a:rPr>
              <a:t>Tochi</a:t>
            </a:r>
            <a:r>
              <a:rPr lang="en-US" altLang="ja-JP" dirty="0">
                <a:solidFill>
                  <a:srgbClr val="000000"/>
                </a:solidFill>
              </a:rPr>
              <a:t> Conference Room)</a:t>
            </a:r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Title: </a:t>
            </a:r>
            <a:r>
              <a:rPr lang="en-US" altLang="ja-JP" sz="2400" dirty="0"/>
              <a:t>Electromagnetic Environmental Effects in the Military</a:t>
            </a:r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/>
              <a:t>Attendees: 29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3F8B14A-9F4F-4E8E-AF2F-B8CFADE2F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9" y="3745852"/>
            <a:ext cx="3151905" cy="235326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F5D13B1-3154-4417-A3EA-E3F632734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095" y="4318994"/>
            <a:ext cx="3151905" cy="235326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7443F84-5F2E-4171-A810-781C1BCA8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160" y="4087721"/>
            <a:ext cx="3407959" cy="25605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F3BEC42-3562-4B33-A2DB-9754B268D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192" y="3569274"/>
            <a:ext cx="173751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5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額縁 2"/>
          <p:cNvSpPr/>
          <p:nvPr/>
        </p:nvSpPr>
        <p:spPr>
          <a:xfrm>
            <a:off x="729484" y="5403273"/>
            <a:ext cx="10954516" cy="1288251"/>
          </a:xfrm>
          <a:prstGeom prst="bevel">
            <a:avLst>
              <a:gd name="adj" fmla="val 3388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endParaRPr kumimoji="1" lang="en-US" altLang="ja-JP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schemeClr val="tx1"/>
                </a:solidFill>
              </a:rPr>
              <a:t>Purpose:        To motivate students, and increase of young members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schemeClr val="tx1"/>
                </a:solidFill>
              </a:rPr>
              <a:t>Recognition: A young student who made the most excellent presentation at the     </a:t>
            </a:r>
          </a:p>
          <a:p>
            <a:r>
              <a:rPr lang="en-US" altLang="ja-JP" sz="2400" dirty="0">
                <a:solidFill>
                  <a:schemeClr val="tx1"/>
                </a:solidFill>
              </a:rPr>
              <a:t>                            sponsored or co-sponsored technical meetings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69620" y="4833902"/>
            <a:ext cx="772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First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prize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ceremony was held on March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22,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2018</a:t>
            </a:r>
          </a:p>
        </p:txBody>
      </p:sp>
      <p:sp>
        <p:nvSpPr>
          <p:cNvPr id="8" name="上リボン 7"/>
          <p:cNvSpPr/>
          <p:nvPr/>
        </p:nvSpPr>
        <p:spPr>
          <a:xfrm>
            <a:off x="2900217" y="1127568"/>
            <a:ext cx="6650181" cy="825660"/>
          </a:xfrm>
          <a:prstGeom prst="ribbon2">
            <a:avLst>
              <a:gd name="adj1" fmla="val 16667"/>
              <a:gd name="adj2" fmla="val 71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/>
              <a:t>Student Award</a:t>
            </a:r>
            <a:endParaRPr kumimoji="1" lang="ja-JP" altLang="en-US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B6E5B8-B6DE-40D9-9DB5-AEDB19AF3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01" y="2110121"/>
            <a:ext cx="4304149" cy="267027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46CE86F-EB74-4F84-B276-E0AD4699A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339" y="2069887"/>
            <a:ext cx="4109060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9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3A3A63-8301-4C9F-AA78-854280DEC06C}"/>
              </a:ext>
            </a:extLst>
          </p:cNvPr>
          <p:cNvGrpSpPr/>
          <p:nvPr/>
        </p:nvGrpSpPr>
        <p:grpSpPr>
          <a:xfrm>
            <a:off x="6887557" y="924808"/>
            <a:ext cx="3477112" cy="3170217"/>
            <a:chOff x="6198328" y="3366990"/>
            <a:chExt cx="3169816" cy="2930857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E5A85B8-A678-4141-818E-B674A5843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8328" y="3366990"/>
              <a:ext cx="2939903" cy="2930857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F7237140-4FCD-4D16-8CD8-AF08ACCCBA6F}"/>
                </a:ext>
              </a:extLst>
            </p:cNvPr>
            <p:cNvSpPr/>
            <p:nvPr/>
          </p:nvSpPr>
          <p:spPr>
            <a:xfrm>
              <a:off x="7830982" y="5149152"/>
              <a:ext cx="10796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elveticaNeue-Bold"/>
                </a:rPr>
                <a:t>●</a:t>
              </a:r>
              <a:r>
                <a:rPr lang="en-US" altLang="ja-JP" b="1" dirty="0">
                  <a:latin typeface="HelveticaNeue-Bold"/>
                </a:rPr>
                <a:t>Tokyo</a:t>
              </a:r>
              <a:endParaRPr lang="ja-JP" altLang="en-US" dirty="0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F81032D-0DB7-4925-8876-4AE693F4AD4D}"/>
                </a:ext>
              </a:extLst>
            </p:cNvPr>
            <p:cNvSpPr/>
            <p:nvPr/>
          </p:nvSpPr>
          <p:spPr>
            <a:xfrm>
              <a:off x="7960143" y="3835398"/>
              <a:ext cx="14080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b="1" dirty="0">
                  <a:solidFill>
                    <a:srgbClr val="F52300"/>
                  </a:solidFill>
                  <a:latin typeface="HelveticaNeue-Bold"/>
                </a:rPr>
                <a:t>●</a:t>
              </a:r>
              <a:r>
                <a:rPr lang="en-US" altLang="ja-JP" b="1" dirty="0">
                  <a:solidFill>
                    <a:srgbClr val="F52300"/>
                  </a:solidFill>
                  <a:latin typeface="HelveticaNeue-Bold"/>
                </a:rPr>
                <a:t>Sapporo</a:t>
              </a:r>
              <a:endParaRPr lang="ja-JP" altLang="en-US" dirty="0"/>
            </a:p>
          </p:txBody>
        </p: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9F5BE6A-6519-4FDF-A581-3018F45748D5}"/>
              </a:ext>
            </a:extLst>
          </p:cNvPr>
          <p:cNvSpPr/>
          <p:nvPr/>
        </p:nvSpPr>
        <p:spPr>
          <a:xfrm>
            <a:off x="628235" y="5284062"/>
            <a:ext cx="57124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solidFill>
                  <a:srgbClr val="004D80"/>
                </a:solidFill>
                <a:latin typeface="HelveticaNeue-Bold"/>
              </a:rPr>
              <a:t>Organized Session Proposal Deadline</a:t>
            </a:r>
          </a:p>
          <a:p>
            <a:pPr algn="ctr"/>
            <a:r>
              <a:rPr lang="en-US" altLang="ja-JP" sz="2000" dirty="0">
                <a:solidFill>
                  <a:srgbClr val="004D80"/>
                </a:solidFill>
                <a:latin typeface="HelveticaNeue-Bold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HelveticaNeue-Bold"/>
              </a:rPr>
              <a:t>October 26, 2018</a:t>
            </a:r>
          </a:p>
          <a:p>
            <a:pPr algn="ctr"/>
            <a:r>
              <a:rPr lang="en-US" altLang="ja-JP" sz="2000" dirty="0">
                <a:solidFill>
                  <a:srgbClr val="004D80"/>
                </a:solidFill>
                <a:latin typeface="HelveticaNeue-Bold"/>
              </a:rPr>
              <a:t>Paper Submission Deadline</a:t>
            </a:r>
          </a:p>
          <a:p>
            <a:pPr algn="ctr"/>
            <a:r>
              <a:rPr lang="en-US" altLang="ja-JP" sz="2000" dirty="0">
                <a:solidFill>
                  <a:srgbClr val="004D80"/>
                </a:solidFill>
                <a:latin typeface="HelveticaNeue-Bold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HelveticaNeue-Bold"/>
              </a:rPr>
              <a:t>December 24, 2018</a:t>
            </a:r>
            <a:endParaRPr lang="ja-JP" altLang="en-US" sz="2000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2071E8DD-D975-4E6D-9245-0EB72D7E6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06" y="1315612"/>
            <a:ext cx="6590347" cy="251177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93EAADA-1592-476A-85D4-5C556BD06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507" y="3939972"/>
            <a:ext cx="4669941" cy="123149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5C30F0E-B5D6-4B33-98DC-1874065ED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4992" y="4250809"/>
            <a:ext cx="2011854" cy="133514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7C7C58F-741D-4678-B092-9AD7B8502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0096" y="2264752"/>
            <a:ext cx="2011854" cy="134123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43B40DD-15C0-4A04-8B54-40DCA935BE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0096" y="3852573"/>
            <a:ext cx="2011854" cy="133514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11497B2-9F0D-44C2-8B6D-5E6758DA22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9985" y="5337613"/>
            <a:ext cx="2152075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6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181</Words>
  <Application>Microsoft Office PowerPoint</Application>
  <PresentationFormat>ワイド画面</PresentationFormat>
  <Paragraphs>46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6</vt:i4>
      </vt:variant>
    </vt:vector>
  </HeadingPairs>
  <TitlesOfParts>
    <vt:vector size="17" baseType="lpstr">
      <vt:lpstr>HelveticaNeue-Bold</vt:lpstr>
      <vt:lpstr>ＭＳ Ｐゴシック</vt:lpstr>
      <vt:lpstr>Yu Gothic</vt:lpstr>
      <vt:lpstr>Arial</vt:lpstr>
      <vt:lpstr>Calibri</vt:lpstr>
      <vt:lpstr>Calibri Light</vt:lpstr>
      <vt:lpstr>Times New Roman</vt:lpstr>
      <vt:lpstr>Wingdings</vt:lpstr>
      <vt:lpstr>Office Theme</vt:lpstr>
      <vt:lpstr>Custom Design</vt:lpstr>
      <vt:lpstr>1_Custom Design</vt:lpstr>
      <vt:lpstr>PowerPoint プレゼンテーション</vt:lpstr>
      <vt:lpstr>Japan Joint Chapter Repot  Aug.2017-July 2018</vt:lpstr>
      <vt:lpstr>PowerPoint プレゼンテーション</vt:lpstr>
      <vt:lpstr>Annual chapter meeting   by Japan Joint/Sendai chapters</vt:lpstr>
      <vt:lpstr>PowerPoint プレゼンテーション</vt:lpstr>
      <vt:lpstr>PowerPoint プレゼンテーション</vt:lpstr>
    </vt:vector>
  </TitlesOfParts>
  <Company>ATG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原田 高志</cp:lastModifiedBy>
  <cp:revision>47</cp:revision>
  <dcterms:created xsi:type="dcterms:W3CDTF">2015-07-29T21:35:17Z</dcterms:created>
  <dcterms:modified xsi:type="dcterms:W3CDTF">2018-07-24T05:31:27Z</dcterms:modified>
</cp:coreProperties>
</file>