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notesMasterIdLst>
    <p:notesMasterId r:id="rId12"/>
  </p:notesMasterIdLst>
  <p:sldIdLst>
    <p:sldId id="256" r:id="rId3"/>
    <p:sldId id="260" r:id="rId4"/>
    <p:sldId id="261" r:id="rId5"/>
    <p:sldId id="257" r:id="rId6"/>
    <p:sldId id="259" r:id="rId7"/>
    <p:sldId id="258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529" autoAdjust="0"/>
  </p:normalViewPr>
  <p:slideViewPr>
    <p:cSldViewPr snapToGrid="0" snapToObjects="1">
      <p:cViewPr varScale="1">
        <p:scale>
          <a:sx n="91" d="100"/>
          <a:sy n="91" d="100"/>
        </p:scale>
        <p:origin x="34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21973-359D-482F-B93F-072288C6CC42}" type="datetimeFigureOut">
              <a:rPr lang="ko-KR" altLang="en-US" smtClean="0"/>
              <a:t>2019-07-23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900CF-094C-4F50-9CBD-3B543CBACDD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448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I’m Seungyoung Ahn from KAIST, Korea.</a:t>
            </a:r>
          </a:p>
          <a:p>
            <a:r>
              <a:rPr lang="en-US" altLang="ko-KR" dirty="0"/>
              <a:t>I’d like to briefly introduces EMC activities in Korea.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07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 think Korea is one of the most active countries in EMC area.</a:t>
            </a:r>
          </a:p>
          <a:p>
            <a:r>
              <a:rPr lang="en-US" altLang="ko-KR" dirty="0"/>
              <a:t>Around 30 key members (most of them are EMCS members) are working in the society.</a:t>
            </a:r>
          </a:p>
          <a:p>
            <a:r>
              <a:rPr lang="en-US" altLang="ko-KR" dirty="0"/>
              <a:t>These are annual domestic workshop and meeting.</a:t>
            </a:r>
          </a:p>
          <a:p>
            <a:r>
              <a:rPr lang="en-US" altLang="ko-KR" dirty="0"/>
              <a:t>EMC Korea workshop is more technical meeting more than 200 attendances, and EMC Fest is much larger meeting for every EMC engineers.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721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also do international symposium, meetings for collaboration, such as APEMC or Korea-Japan Joint Conference on EMC.</a:t>
            </a:r>
          </a:p>
          <a:p>
            <a:r>
              <a:rPr lang="en-US" altLang="ko-KR" dirty="0"/>
              <a:t>Last year EMC Joint workshop was held in Daejeon Korea.</a:t>
            </a:r>
          </a:p>
          <a:p>
            <a:r>
              <a:rPr lang="en-US" altLang="ko-KR" dirty="0"/>
              <a:t>You should know that politically Korea and Japan has sometimes problems, but in engineering especially in EMC area we are very, very good friends.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029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I’d like to say a status of EMC Korean Chapter.</a:t>
            </a:r>
          </a:p>
          <a:p>
            <a:r>
              <a:rPr lang="en-US" altLang="ko-KR" dirty="0"/>
              <a:t>Officially, there is no EMC chapter in Korea now.</a:t>
            </a:r>
          </a:p>
          <a:p>
            <a:r>
              <a:rPr lang="en-US" altLang="ko-KR" dirty="0"/>
              <a:t>There was EMC Seoul Chapter, but we didn’t submit activity report to EMC society for some years.</a:t>
            </a:r>
          </a:p>
          <a:p>
            <a:r>
              <a:rPr lang="en-US" altLang="ko-KR" dirty="0"/>
              <a:t>According IEEE rules, the EMC Seoul chapter became inactive.</a:t>
            </a:r>
          </a:p>
          <a:p>
            <a:r>
              <a:rPr lang="en-US" altLang="ko-KR" dirty="0"/>
              <a:t>So, we are trying to re-establish an EMC chapter in Korea.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192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However, there were some difficulties in the formation of EMC chapter in Korea.</a:t>
            </a:r>
          </a:p>
          <a:p>
            <a:r>
              <a:rPr lang="en-US" altLang="ko-KR" dirty="0"/>
              <a:t>We had difficulties in getting required signature from the Daejeon section I belong.</a:t>
            </a:r>
          </a:p>
          <a:p>
            <a:r>
              <a:rPr lang="en-US" altLang="ko-KR" dirty="0"/>
              <a:t>The petition process is changed to only online.</a:t>
            </a:r>
          </a:p>
          <a:p>
            <a:r>
              <a:rPr lang="en-US" altLang="ko-KR" dirty="0"/>
              <a:t>Once I submit the petition form, IEEE automatically send email to EMC members in Daejeon section for signature.</a:t>
            </a:r>
          </a:p>
          <a:p>
            <a:r>
              <a:rPr lang="en-US" altLang="ko-KR" dirty="0"/>
              <a:t>But some of the emails are not delivered correctly when the email is changed.</a:t>
            </a:r>
          </a:p>
          <a:p>
            <a:r>
              <a:rPr lang="en-US" altLang="ko-KR" dirty="0"/>
              <a:t>So we had long time to get the required number of signatures.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4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 we also considered joint chapter with other society, and at the same time, we also tried to contact all EMC members in Daejeon.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392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So, it took some months to get all required signatures of EMC members from Seoul Section and Daejeon Section.</a:t>
            </a:r>
          </a:p>
          <a:p>
            <a:r>
              <a:rPr lang="en-US" altLang="ko-KR" dirty="0"/>
              <a:t>Endorsements and Approvals are required.</a:t>
            </a:r>
          </a:p>
          <a:p>
            <a:r>
              <a:rPr lang="en-US" altLang="ko-KR" dirty="0"/>
              <a:t>Caroline helped us much for this problem, and we are continuing this until final approvals.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514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One more thing, it’s an advertisement.</a:t>
            </a:r>
          </a:p>
          <a:p>
            <a:r>
              <a:rPr lang="en-US" altLang="ko-KR" dirty="0"/>
              <a:t>Currently there seven EMC Distinguished Lecturers, and fortunately I could be one of them from this year.</a:t>
            </a:r>
          </a:p>
          <a:p>
            <a:r>
              <a:rPr lang="en-US" altLang="ko-KR" dirty="0"/>
              <a:t>All of you are chapter chairs, if you are interested in this topic, I’d like to visit your country for this duty this year and the next year.</a:t>
            </a:r>
          </a:p>
          <a:p>
            <a:r>
              <a:rPr lang="en-US" altLang="ko-KR" dirty="0"/>
              <a:t>Please</a:t>
            </a:r>
            <a:r>
              <a:rPr lang="ko-KR" altLang="en-US" dirty="0"/>
              <a:t> </a:t>
            </a:r>
            <a:r>
              <a:rPr lang="en-US" altLang="ko-KR" dirty="0"/>
              <a:t>contact</a:t>
            </a:r>
            <a:r>
              <a:rPr lang="ko-KR" altLang="en-US" dirty="0"/>
              <a:t> </a:t>
            </a:r>
            <a:r>
              <a:rPr lang="en-US" altLang="ko-KR" dirty="0"/>
              <a:t>me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this</a:t>
            </a:r>
            <a:r>
              <a:rPr lang="ko-KR" altLang="en-US" dirty="0"/>
              <a:t> </a:t>
            </a:r>
            <a:r>
              <a:rPr lang="en-US" altLang="ko-KR" dirty="0"/>
              <a:t>email.</a:t>
            </a:r>
          </a:p>
          <a:p>
            <a:endParaRPr lang="en-US" altLang="ko-KR" dirty="0"/>
          </a:p>
          <a:p>
            <a:r>
              <a:rPr lang="en-US" altLang="ko-KR" dirty="0"/>
              <a:t>Thank you.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900CF-094C-4F50-9CBD-3B543CBACDD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8561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7CF-8E7E-AE4B-9067-5BA311158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22173"/>
            <a:ext cx="9144000" cy="21877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C06C2-C2FD-4041-9360-4BA8482B8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325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96A0C-56D7-1C45-8EA7-92BF5E8B4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20B6E-6382-5540-AD8E-84C1E47F2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D893B-DE45-2144-8A37-AC20F06AE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00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CBCCF-150A-4DF7-A2FB-72D85E10C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B979FD-CB08-4150-950F-749207E16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AE11E-AAFA-4A23-AAAD-EA974C95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4F711-B032-4A40-8FF8-9C32DC72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9B34B-D1B0-49A0-AFC6-9794A52C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8299E-D344-4BC3-BEF7-FC6F7628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02AAA-65DA-4653-B7CA-6C5D7687E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26D20-0C09-4E50-A1EF-F05BE837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E029E-118B-4C88-B7BE-71D50DB4B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52B3-520A-49DA-88CE-121FB24D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10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751B1-FD0B-4801-A695-5041F027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292E-C8DD-45D2-A8FB-D394ED6C1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F8A5-1249-4B1F-A050-65BD9883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A6A8-FA1C-44B4-AB15-3FBAE2B1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22384-CC5C-4984-B7CB-FCAF6B27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5C70-B952-482D-A207-6054C68A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2312F-BC77-4262-8663-8493DC1D8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25B7F-0097-4876-A0BE-0A6B03C51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054AE-F3CE-43CC-9B76-905B8F64A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B64DF-60F2-404B-916D-63C12A63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1DDB1-61B9-4027-A35D-E3972133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8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5AB82-07B7-48BC-B6D8-083BD018A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59E70-6719-4A5D-946E-DBCC33A5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0EC53-4755-43DD-AB2F-66F62AB5B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33AD42-BAE5-483A-8186-538064180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CBBF30-7528-45BC-B11E-AE06A5643E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C38D6-912A-42C2-BE9E-58D7AA0A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50B63-8852-463A-8342-81C66147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D0295-A13C-45F8-915A-42C986DF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71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1655E-9442-4FFF-9577-3C80A958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3937-C9FF-4022-8D8E-F123775C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B9F9-E2FC-4127-B1FE-68F675AF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F20D8-5448-4ED0-AF8E-6252181F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56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9B9BAC-ABF0-4187-931A-EE5AF6E5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B6ADBB-2673-4430-91F5-A1761B3C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DA67-4744-442E-B835-8D0699F3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0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BC4-27CF-4D9A-A10A-DE3C15391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6152-3F22-4470-9B9F-3CCB5ECC2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B5B92-A0CD-472C-883B-E27643D2D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15995-2D6E-4E3E-82A6-6962176FE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F62CE-6298-40E4-8C66-059658AB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20537-84E1-4089-AEE1-6D776605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83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D57A-71B7-44AA-B857-9459FE7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C82B3C-0EF3-4C9A-9931-6CBD40904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654FD-D503-4123-9E04-F8E07522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0A430-1AA7-4135-B0B1-06E7BFFC3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18AED-05C4-40C7-BBA1-EB2E0233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E2B96-74FF-48D1-A2FA-858A40EC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31A4-28F7-3B45-80B6-924A1D9C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669D-9ECF-A14C-B9D4-5FC812D8A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E6844-23AF-334E-85DA-9A3C2863F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2DEF6-2F12-9F4C-97FC-4FEB943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2CEBA-030D-5449-97F0-19B1D8D3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7B0F-9B7D-5043-8C9B-DF1CC943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490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3CFEF-B7B5-994B-A177-A79388DC3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AF34-ADCF-F14B-B817-202BD781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CBE86-3DF1-9142-BD5E-0F0DF17F3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7158-E75E-6743-AFAF-025C00A7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A40B-F2DA-FB40-A9D5-6D48C01C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8E78E-472F-954E-8929-9E80E8B22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EF672-8850-AD49-887C-5DF20106E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81415"/>
            <a:ext cx="5181600" cy="34955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A4183-4E9A-6841-BF9C-F74872C8C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0A259-7C8A-964E-B149-EAC8E8EF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8E728-63BA-0A46-ACFB-4E4B1B87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2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D43DB-40D6-564D-8D75-43E4C7E9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74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B1AE3-D487-864D-8B53-034E2F6E5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5620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EEDE6-B6DA-214B-AD11-9B0F343F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580116"/>
            <a:ext cx="5157787" cy="25488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152C42-85E1-1741-AABD-22A4BDA56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75620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B2BDD3-FA11-BD4C-BF3A-9F0EAFF3B9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580116"/>
            <a:ext cx="5183188" cy="25488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9BED9-35F7-1A49-98B5-3F64DC47F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D6525-3D23-0A48-9856-28453CAC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D2C335-ABA4-E64A-A9FC-2593124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0CE3-20DD-A34E-B8CA-4A450C49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818EC3-67CE-864F-AD2D-DC2493789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FB9415-E178-884C-A685-676DFB5C6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1B6BB-B36F-504B-9520-AD7001B5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4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C2F79-93C8-A245-8A02-E2B5780C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6DD7B-F363-DA49-B5D1-1C09C1AA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C40D1-7217-8E4A-826E-C33D35AB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0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C92D2-7BF6-9E45-BAC6-BCE1BDF3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0982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C4D8C-F542-B547-9E2A-BA23C057D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83990"/>
            <a:ext cx="6172200" cy="4719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1DAC4-EA7F-FA4B-B8F2-D13DEFFA6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10021"/>
            <a:ext cx="3932237" cy="30933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23C44-36E9-8147-936A-1C465A1D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49B23-8E17-A142-9639-699E0272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28D03-0E5A-B945-91EB-EF1A475C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9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4694-B96E-F848-9CAC-47C014177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21059"/>
            <a:ext cx="3932237" cy="16260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3B7691-27F4-1B40-9805-4E2B0647A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1059"/>
            <a:ext cx="6172200" cy="46822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3E95-1E74-B44A-B739-545E4EBD7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47090"/>
            <a:ext cx="3932237" cy="30562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EF713-DE6D-754D-90AD-E547B5F6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B4911-E413-1445-A3DB-BB7896DCA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90024-52F2-144D-95DE-5524E78AA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5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8FA832-066F-E14A-83E3-00CEC2DAA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8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A28C5-424F-474B-B68F-AA49AC778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93773"/>
            <a:ext cx="10515600" cy="3483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A6FDD-B001-1047-9926-22A737F34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8EBE-FBD8-FE4D-9B71-E5BDBC92B7C2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C7676-1C78-1D42-9083-162F51930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CF208-08C8-6644-816E-C18E9BC77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E9B14-B398-894D-92FE-10AC19D5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7D858-8905-4FC1-A334-496AC37DF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0CF1F-7AE3-429E-A684-41293645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46B68-4834-4198-92F2-1EE8D5998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5579-C6A1-4586-999E-175B73E304BA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EF6F9-DF48-4CC6-893E-0E9AE82F9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3F73B-AAAC-4C4B-94C4-03D34F476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262C-7A4F-4E9D-A3BA-4D5424A5E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8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mttemc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hn@kaist.ac.k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1561" y="1592870"/>
            <a:ext cx="6172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of the</a:t>
            </a:r>
          </a:p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IEEE Korean EMC Chapter</a:t>
            </a:r>
          </a:p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22, 2019</a:t>
            </a:r>
          </a:p>
          <a:p>
            <a:pPr algn="ctr"/>
            <a:r>
              <a:rPr lang="en-US" altLang="ko-KR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Seungyoung Ahn</a:t>
            </a:r>
            <a:endParaRPr lang="ko-KR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911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EMC Activities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693772"/>
            <a:ext cx="11201400" cy="3802277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/>
              <a:t>Research Committee in Korean Institute of Electromagnetic Engineering and Science</a:t>
            </a:r>
          </a:p>
          <a:p>
            <a:pPr lvl="1"/>
            <a:r>
              <a:rPr lang="en-US" altLang="ko-KR" dirty="0"/>
              <a:t>30 key members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EMC Korea Workshop 2019 (July 11, 2019)</a:t>
            </a:r>
          </a:p>
          <a:p>
            <a:pPr lvl="1"/>
            <a:r>
              <a:rPr lang="en-US" altLang="ko-KR" dirty="0"/>
              <a:t>200+ attendances</a:t>
            </a:r>
          </a:p>
          <a:p>
            <a:pPr lvl="1"/>
            <a:r>
              <a:rPr lang="en-US" altLang="ko-KR" dirty="0"/>
              <a:t>Technical presentations and Tutorials</a:t>
            </a:r>
          </a:p>
          <a:p>
            <a:pPr lvl="1"/>
            <a:r>
              <a:rPr lang="en-US" altLang="ko-KR" dirty="0"/>
              <a:t>Exhibitions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EMC Fest 2018 (Nov. 22-23, 2018)</a:t>
            </a:r>
          </a:p>
          <a:p>
            <a:pPr lvl="1"/>
            <a:r>
              <a:rPr lang="en-US" altLang="ko-KR" dirty="0"/>
              <a:t>500+ attendances</a:t>
            </a:r>
          </a:p>
          <a:p>
            <a:pPr lvl="1"/>
            <a:r>
              <a:rPr lang="en-US" altLang="ko-KR" dirty="0"/>
              <a:t>Keynotes</a:t>
            </a:r>
          </a:p>
          <a:p>
            <a:pPr lvl="1"/>
            <a:r>
              <a:rPr lang="en-US" altLang="ko-KR" dirty="0"/>
              <a:t>Exhibitions</a:t>
            </a:r>
          </a:p>
          <a:p>
            <a:pPr lvl="1"/>
            <a:r>
              <a:rPr lang="en-US" altLang="ko-KR" dirty="0"/>
              <a:t>Meetings &amp; Social Events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4" y="1163067"/>
            <a:ext cx="2682875" cy="1620589"/>
          </a:xfrm>
          <a:prstGeom prst="rect">
            <a:avLst/>
          </a:prstGeom>
        </p:spPr>
      </p:pic>
      <p:pic>
        <p:nvPicPr>
          <p:cNvPr id="1032" name="Picture 8" descr="EMC Festì ëí ì´ë¯¸ì§ ê²ìê²°ê³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276813"/>
            <a:ext cx="5019675" cy="24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41" y="3089463"/>
            <a:ext cx="3119717" cy="23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12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EMC Activities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APEMC, KJJC</a:t>
            </a:r>
          </a:p>
          <a:p>
            <a:r>
              <a:rPr lang="en-US" altLang="ko-KR" dirty="0"/>
              <a:t>EMC Joint Workshop (Nov. 22~23, 2018, Daejeon, Korea)</a:t>
            </a:r>
          </a:p>
          <a:p>
            <a:pPr lvl="1"/>
            <a:r>
              <a:rPr lang="en-US" altLang="ko-KR" dirty="0"/>
              <a:t>86 participants (Japan: 41, Korea: 45)</a:t>
            </a:r>
          </a:p>
          <a:p>
            <a:pPr lvl="1"/>
            <a:r>
              <a:rPr lang="en-US" altLang="ko-KR" dirty="0"/>
              <a:t>37 papers (Japan: 22, Korea: 15)</a:t>
            </a:r>
          </a:p>
          <a:p>
            <a:pPr lvl="2"/>
            <a:endParaRPr lang="en-US" altLang="ko-KR" dirty="0"/>
          </a:p>
        </p:txBody>
      </p:sp>
      <p:pic>
        <p:nvPicPr>
          <p:cNvPr id="2050" name="Picture 2" descr="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433" y="4409843"/>
            <a:ext cx="3003768" cy="22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14" y="4411405"/>
            <a:ext cx="3001685" cy="225126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l="6216" t="7117" r="6261" b="3634"/>
          <a:stretch/>
        </p:blipFill>
        <p:spPr>
          <a:xfrm>
            <a:off x="9328149" y="2609850"/>
            <a:ext cx="2769011" cy="397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7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7348756" y="3658685"/>
            <a:ext cx="4634386" cy="2985396"/>
            <a:chOff x="1749328" y="3260674"/>
            <a:chExt cx="3127186" cy="2014482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/>
            <a:srcRect r="35901" b="37873"/>
            <a:stretch/>
          </p:blipFill>
          <p:spPr>
            <a:xfrm>
              <a:off x="1749328" y="3260674"/>
              <a:ext cx="3127186" cy="2014482"/>
            </a:xfrm>
            <a:prstGeom prst="rect">
              <a:avLst/>
            </a:prstGeom>
          </p:spPr>
        </p:pic>
        <p:sp>
          <p:nvSpPr>
            <p:cNvPr id="6" name="모서리가 둥근 직사각형 5"/>
            <p:cNvSpPr/>
            <p:nvPr/>
          </p:nvSpPr>
          <p:spPr>
            <a:xfrm>
              <a:off x="3255963" y="4746518"/>
              <a:ext cx="1014412" cy="528638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B17C7B-29F0-D04C-87EE-4F3C664DA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EMC Korean Chapter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6231C-6D89-9B47-82A3-B5814BF6C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Officially</a:t>
            </a:r>
            <a:r>
              <a:rPr lang="en-US" dirty="0"/>
              <a:t>, there is no EMC chapter in Korea now.</a:t>
            </a:r>
          </a:p>
          <a:p>
            <a:pPr lvl="1"/>
            <a:r>
              <a:rPr lang="en-US" dirty="0"/>
              <a:t>Didn’t submit activity report to EMC society for some years.</a:t>
            </a:r>
          </a:p>
          <a:p>
            <a:pPr lvl="1"/>
            <a:r>
              <a:rPr lang="en-US" dirty="0"/>
              <a:t>Email of the chapter chair was not updated.</a:t>
            </a:r>
          </a:p>
          <a:p>
            <a:r>
              <a:rPr lang="en-US" dirty="0"/>
              <a:t>We are trying to re-establish an</a:t>
            </a:r>
            <a:br>
              <a:rPr lang="en-US" dirty="0"/>
            </a:br>
            <a:r>
              <a:rPr lang="en-US" dirty="0"/>
              <a:t>EMC chapter in Korea.</a:t>
            </a:r>
          </a:p>
        </p:txBody>
      </p:sp>
    </p:spTree>
    <p:extLst>
      <p:ext uri="{BB962C8B-B14F-4D97-AF65-F5344CB8AC3E}">
        <p14:creationId xmlns:p14="http://schemas.microsoft.com/office/powerpoint/2010/main" val="1344536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Difficulties in the formation of Korean EMC Chapter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199" y="2693772"/>
            <a:ext cx="11060723" cy="3910227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Difficulty 1: Requirements of Agreement Signatures</a:t>
            </a:r>
          </a:p>
          <a:p>
            <a:pPr lvl="1"/>
            <a:r>
              <a:rPr lang="en-US" altLang="ko-KR" dirty="0"/>
              <a:t>56 members in 5 Sections (Busan/Daejeon/Gwangju/Seoul/Taegu)</a:t>
            </a:r>
          </a:p>
          <a:p>
            <a:pPr lvl="1"/>
            <a:r>
              <a:rPr lang="en-US" altLang="ko-KR" dirty="0"/>
              <a:t>15 members in Daejeon Section</a:t>
            </a:r>
          </a:p>
          <a:p>
            <a:pPr lvl="1"/>
            <a:r>
              <a:rPr lang="en-US" altLang="ko-KR" dirty="0"/>
              <a:t>Required # of signatures : 12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Difficulty 2: The petition must be done via IEEE Website</a:t>
            </a:r>
          </a:p>
          <a:p>
            <a:pPr lvl="1"/>
            <a:r>
              <a:rPr lang="en-US" altLang="ko-KR" dirty="0"/>
              <a:t>The written signature is not valid.</a:t>
            </a:r>
          </a:p>
          <a:p>
            <a:pPr lvl="1"/>
            <a:r>
              <a:rPr lang="en-US" altLang="ko-KR" dirty="0"/>
              <a:t>When a petitioner submit a petition, IEEE send request for agreement.</a:t>
            </a:r>
          </a:p>
          <a:p>
            <a:pPr lvl="1"/>
            <a:r>
              <a:rPr lang="en-US" altLang="ko-KR" dirty="0"/>
              <a:t>However, some email addresses are wrong,</a:t>
            </a:r>
            <a:br>
              <a:rPr lang="en-US" altLang="ko-KR" dirty="0"/>
            </a:br>
            <a:r>
              <a:rPr lang="en-US" altLang="ko-KR" dirty="0"/>
              <a:t>some ignored the signature request email, and so on.</a:t>
            </a:r>
          </a:p>
          <a:p>
            <a:pPr lvl="1"/>
            <a:endParaRPr lang="en-US" altLang="ko-KR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l="8906" t="8770" r="12321" b="10146"/>
          <a:stretch/>
        </p:blipFill>
        <p:spPr>
          <a:xfrm>
            <a:off x="10402349" y="3886438"/>
            <a:ext cx="1679912" cy="2376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97B2B7-6B72-45C7-86E9-2F8EC67576D4}"/>
              </a:ext>
            </a:extLst>
          </p:cNvPr>
          <p:cNvSpPr txBox="1"/>
          <p:nvPr/>
        </p:nvSpPr>
        <p:spPr>
          <a:xfrm>
            <a:off x="10444293" y="6136546"/>
            <a:ext cx="16478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/>
              <a:t>Old signature form</a:t>
            </a:r>
            <a:endParaRPr lang="ko-KR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220483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Other options considered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2693773"/>
            <a:ext cx="10515600" cy="3832862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Joint Chapter with other Society</a:t>
            </a:r>
          </a:p>
          <a:p>
            <a:pPr lvl="1"/>
            <a:r>
              <a:rPr lang="en-US" altLang="ko-KR" dirty="0"/>
              <a:t>Example: IEEE Malaysia AP/MTT/EMC Joint Chapter (</a:t>
            </a:r>
            <a:r>
              <a:rPr lang="en-US" altLang="ko-KR" dirty="0">
                <a:hlinkClick r:id="rId3"/>
              </a:rPr>
              <a:t>https://apmttemc.org/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Joint Chapter with Broadcasting Technology Chapter in Daejeon</a:t>
            </a:r>
          </a:p>
          <a:p>
            <a:pPr lvl="1"/>
            <a:endParaRPr lang="en-US" altLang="ko-KR" dirty="0"/>
          </a:p>
          <a:p>
            <a:r>
              <a:rPr lang="en-US" altLang="ko-KR" dirty="0"/>
              <a:t>In IEEE website the petition for joint chapter is not possible.</a:t>
            </a:r>
          </a:p>
          <a:p>
            <a:pPr lvl="1"/>
            <a:r>
              <a:rPr lang="en-US" altLang="ko-KR" dirty="0"/>
              <a:t>Some manual process is required.</a:t>
            </a:r>
          </a:p>
          <a:p>
            <a:endParaRPr lang="en-US" altLang="ko-KR" dirty="0"/>
          </a:p>
          <a:p>
            <a:r>
              <a:rPr lang="en-US" altLang="ko-KR" dirty="0"/>
              <a:t>We tried to contact all EMCS members in Daejeon before petition,</a:t>
            </a:r>
            <a:br>
              <a:rPr lang="en-US" altLang="ko-KR" dirty="0"/>
            </a:br>
            <a:r>
              <a:rPr lang="en-US" altLang="ko-KR" dirty="0"/>
              <a:t>and waited.</a:t>
            </a:r>
          </a:p>
        </p:txBody>
      </p:sp>
    </p:spTree>
    <p:extLst>
      <p:ext uri="{BB962C8B-B14F-4D97-AF65-F5344CB8AC3E}">
        <p14:creationId xmlns:p14="http://schemas.microsoft.com/office/powerpoint/2010/main" val="143337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Current Status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Got all required signatures.</a:t>
            </a:r>
          </a:p>
          <a:p>
            <a:r>
              <a:rPr lang="en-US" altLang="ko-KR" dirty="0"/>
              <a:t>One more endorsement required.</a:t>
            </a:r>
          </a:p>
          <a:p>
            <a:r>
              <a:rPr lang="en-US" altLang="ko-KR" dirty="0"/>
              <a:t>Two approvals required.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580" y="1095897"/>
            <a:ext cx="5875020" cy="55431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r="13423"/>
          <a:stretch/>
        </p:blipFill>
        <p:spPr>
          <a:xfrm>
            <a:off x="99060" y="5008122"/>
            <a:ext cx="11993880" cy="94886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6614160" y="4380230"/>
            <a:ext cx="4876800" cy="236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8" name="직선 연결선 7"/>
          <p:cNvCxnSpPr/>
          <p:nvPr/>
        </p:nvCxnSpPr>
        <p:spPr>
          <a:xfrm flipH="1">
            <a:off x="88900" y="4622800"/>
            <a:ext cx="6534150" cy="3746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11493500" y="4616450"/>
            <a:ext cx="60325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2117" y="6102284"/>
            <a:ext cx="1181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00FF"/>
                </a:solidFill>
              </a:rPr>
              <a:t>We got much help from EMC society (especially from Caroline) for this problems.</a:t>
            </a:r>
            <a:endParaRPr lang="ko-KR" alt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71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8AEA85-C227-45FC-9521-36BD7572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Re-formation of EMC Korean Chapter is still going on.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35D2F75-FA05-40FF-B1FF-1188FAB3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3772"/>
            <a:ext cx="10965110" cy="3855883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sz="4000" dirty="0"/>
              <a:t>Lesson from the example of EMC Seoul section:</a:t>
            </a:r>
          </a:p>
          <a:p>
            <a:pPr lvl="1"/>
            <a:r>
              <a:rPr lang="en-US" altLang="ko-KR" sz="3600" dirty="0"/>
              <a:t>Reformation would be very difficult.</a:t>
            </a:r>
          </a:p>
          <a:p>
            <a:pPr lvl="1"/>
            <a:r>
              <a:rPr lang="en-US" altLang="ko-KR" sz="3600" dirty="0"/>
              <a:t>Please report regularly to EMC Society and attend every Chapter Chair Meetings. </a:t>
            </a:r>
            <a:r>
              <a:rPr lang="en-US" altLang="ko-KR" sz="3600" dirty="0">
                <a:sym typeface="Wingdings" panose="05000000000000000000" pitchFamily="2" charset="2"/>
              </a:rPr>
              <a:t></a:t>
            </a:r>
            <a:endParaRPr lang="en-US" altLang="ko-KR" sz="3600" dirty="0"/>
          </a:p>
          <a:p>
            <a:r>
              <a:rPr lang="en-US" altLang="ko-KR" sz="4000" dirty="0"/>
              <a:t>Thanks to</a:t>
            </a:r>
            <a:br>
              <a:rPr lang="en-US" altLang="ko-KR" sz="4000" dirty="0"/>
            </a:br>
            <a:r>
              <a:rPr lang="en-US" altLang="ko-KR" sz="4000" dirty="0"/>
              <a:t>Ms. Caroline Chan, Dr. Vignesh </a:t>
            </a:r>
            <a:r>
              <a:rPr lang="en-US" altLang="ko-KR" sz="4000" dirty="0" err="1"/>
              <a:t>Rajamani</a:t>
            </a:r>
            <a:r>
              <a:rPr lang="en-US" altLang="ko-KR" sz="4000" dirty="0"/>
              <a:t>,</a:t>
            </a:r>
            <a:br>
              <a:rPr lang="en-US" altLang="ko-KR" sz="4000" dirty="0"/>
            </a:br>
            <a:r>
              <a:rPr lang="en-US" altLang="ko-KR" sz="4000" dirty="0"/>
              <a:t>Prof. Yuki Fukumoto, and Prof. Hiroshi Inoue</a:t>
            </a:r>
            <a:br>
              <a:rPr lang="en-US" altLang="ko-KR" sz="4000" dirty="0"/>
            </a:br>
            <a:r>
              <a:rPr lang="en-US" altLang="ko-KR" sz="4000" dirty="0"/>
              <a:t>for the help and support.</a:t>
            </a:r>
          </a:p>
        </p:txBody>
      </p:sp>
    </p:spTree>
    <p:extLst>
      <p:ext uri="{BB962C8B-B14F-4D97-AF65-F5344CB8AC3E}">
        <p14:creationId xmlns:p14="http://schemas.microsoft.com/office/powerpoint/2010/main" val="78214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CD9D4A1-A32F-4830-B1F9-C2D77123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Current EMC Distinguished Lecturer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76B6702-9AFF-451C-8A5D-D4975F7D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3773"/>
            <a:ext cx="10515600" cy="3483190"/>
          </a:xfrm>
        </p:spPr>
        <p:txBody>
          <a:bodyPr/>
          <a:lstStyle/>
          <a:p>
            <a:r>
              <a:rPr lang="en-US" altLang="ko-KR" dirty="0"/>
              <a:t>Marcos Rubinstein, </a:t>
            </a:r>
            <a:r>
              <a:rPr lang="en-US" altLang="ko-KR" dirty="0" err="1"/>
              <a:t>Xiaoxiong</a:t>
            </a:r>
            <a:r>
              <a:rPr lang="en-US" altLang="ko-KR" dirty="0"/>
              <a:t> (Kevin) Gu, </a:t>
            </a:r>
            <a:r>
              <a:rPr lang="en-US" altLang="ko-KR" dirty="0">
                <a:solidFill>
                  <a:srgbClr val="0000FF"/>
                </a:solidFill>
              </a:rPr>
              <a:t>Seungyoung Ahn</a:t>
            </a:r>
            <a:r>
              <a:rPr lang="en-US" altLang="ko-KR" dirty="0"/>
              <a:t>,</a:t>
            </a:r>
            <a:br>
              <a:rPr lang="en-US" altLang="ko-KR" dirty="0"/>
            </a:br>
            <a:r>
              <a:rPr lang="en-US" altLang="ko-KR" dirty="0"/>
              <a:t>Liang Zhou, Zhong Chen, Ihsan </a:t>
            </a:r>
            <a:r>
              <a:rPr lang="en-US" altLang="ko-KR" dirty="0" err="1"/>
              <a:t>Erdin</a:t>
            </a:r>
            <a:r>
              <a:rPr lang="en-US" altLang="ko-KR" dirty="0"/>
              <a:t>, Richard Xian-</a:t>
            </a:r>
            <a:r>
              <a:rPr lang="en-US" altLang="ko-KR" dirty="0" err="1"/>
              <a:t>Ke</a:t>
            </a:r>
            <a:r>
              <a:rPr lang="en-US" altLang="ko-KR" dirty="0"/>
              <a:t> Gao</a:t>
            </a:r>
            <a:endParaRPr lang="ko-KR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9BB24E-5533-4FA4-A0E0-2C294B675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679" y="3845638"/>
            <a:ext cx="10566981" cy="215443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Prof</a:t>
            </a:r>
            <a:r>
              <a:rPr kumimoji="0" lang="en-US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.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 Seungyoung Ahn</a:t>
            </a:r>
            <a:r>
              <a:rPr kumimoji="0" lang="en-US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 (KAIST, Korea)</a:t>
            </a:r>
            <a:b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</a:br>
            <a:r>
              <a:rPr kumimoji="0" lang="en-US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E</a:t>
            </a:r>
            <a:r>
              <a:rPr kumimoji="0" lang="ko-KR" altLang="ko-KR" sz="20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mail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: 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  <a:hlinkClick r:id="rId3" tooltip="sahn@kaist.ac.k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sahn@kaist.ac.kr</a:t>
            </a:r>
            <a:b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</a:br>
            <a:r>
              <a:rPr kumimoji="0" lang="ko-KR" altLang="ko-KR" sz="20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Term</a:t>
            </a:r>
            <a:r>
              <a:rPr kumimoji="0" lang="en-US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: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lato"/>
              </a:rPr>
              <a:t> 2019-2020</a:t>
            </a:r>
            <a:endParaRPr kumimoji="0" lang="ko-KR" altLang="ko-KR" sz="20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20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la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Talk</a:t>
            </a:r>
            <a:r>
              <a:rPr kumimoji="0" lang="ko-KR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 1: </a:t>
            </a:r>
            <a:r>
              <a:rPr kumimoji="0" lang="ko-KR" altLang="ko-KR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Electromagnetic</a:t>
            </a:r>
            <a:r>
              <a:rPr kumimoji="0" lang="ko-KR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 </a:t>
            </a:r>
            <a:r>
              <a:rPr kumimoji="0" lang="ko-KR" altLang="ko-KR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Compatibility</a:t>
            </a:r>
            <a:r>
              <a:rPr kumimoji="0" lang="ko-KR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 </a:t>
            </a:r>
            <a:r>
              <a:rPr kumimoji="0" lang="ko-KR" altLang="ko-KR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for</a:t>
            </a:r>
            <a:r>
              <a:rPr kumimoji="0" lang="ko-KR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 </a:t>
            </a:r>
            <a:r>
              <a:rPr kumimoji="0" lang="ko-KR" altLang="ko-KR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Wireless</a:t>
            </a:r>
            <a:r>
              <a:rPr kumimoji="0" lang="ko-KR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lato"/>
              </a:rPr>
              <a:t> Power Transfer</a:t>
            </a:r>
            <a:endParaRPr kumimoji="0" lang="en-US" altLang="ko-K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lato"/>
            </a:endParaRPr>
          </a:p>
          <a:p>
            <a:pPr lvl="0"/>
            <a:r>
              <a:rPr lang="en-US" altLang="ko-KR" b="1" dirty="0">
                <a:solidFill>
                  <a:srgbClr val="000000"/>
                </a:solidFill>
                <a:latin typeface="lato"/>
              </a:rPr>
              <a:t>Talk 2: Semiconductor Electromagnetic Compatibility Modeling for Power Devices and Packages</a:t>
            </a:r>
            <a:br>
              <a:rPr lang="en-US" altLang="ko-KR" b="1" dirty="0">
                <a:solidFill>
                  <a:srgbClr val="000000"/>
                </a:solidFill>
                <a:latin typeface="lato"/>
              </a:rPr>
            </a:br>
            <a:r>
              <a:rPr lang="en-US" altLang="ko-KR" b="1" dirty="0">
                <a:solidFill>
                  <a:srgbClr val="000000"/>
                </a:solidFill>
                <a:latin typeface="lato"/>
              </a:rPr>
              <a:t>            (TSV Modeling)</a:t>
            </a:r>
            <a:endParaRPr kumimoji="0" lang="ko-KR" altLang="ko-K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43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836</Words>
  <Application>Microsoft Office PowerPoint</Application>
  <PresentationFormat>와이드스크린</PresentationFormat>
  <Paragraphs>102</Paragraphs>
  <Slides>9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lato</vt:lpstr>
      <vt:lpstr>맑은 고딕</vt:lpstr>
      <vt:lpstr>Arial</vt:lpstr>
      <vt:lpstr>Calibri</vt:lpstr>
      <vt:lpstr>Calibri Light</vt:lpstr>
      <vt:lpstr>Wingdings</vt:lpstr>
      <vt:lpstr>Office Theme</vt:lpstr>
      <vt:lpstr>Custom Design</vt:lpstr>
      <vt:lpstr>PowerPoint 프레젠테이션</vt:lpstr>
      <vt:lpstr>EMC Activities in Korea</vt:lpstr>
      <vt:lpstr>EMC Activities in Korea</vt:lpstr>
      <vt:lpstr>IEEE EMC Korean Chapter ?</vt:lpstr>
      <vt:lpstr>Difficulties in the formation of Korean EMC Chapter</vt:lpstr>
      <vt:lpstr>Other options considered</vt:lpstr>
      <vt:lpstr>Current Status</vt:lpstr>
      <vt:lpstr>Re-formation of EMC Korean Chapter is still going on.</vt:lpstr>
      <vt:lpstr>Current EMC Distinguished Lecturer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Christy Moeller</dc:creator>
  <cp:lastModifiedBy>Ahn Seungyoung</cp:lastModifiedBy>
  <cp:revision>28</cp:revision>
  <dcterms:created xsi:type="dcterms:W3CDTF">2018-09-01T00:56:34Z</dcterms:created>
  <dcterms:modified xsi:type="dcterms:W3CDTF">2019-07-22T16:33:00Z</dcterms:modified>
</cp:coreProperties>
</file>