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10"/>
  </p:notesMasterIdLst>
  <p:handoutMasterIdLst>
    <p:handoutMasterId r:id="rId11"/>
  </p:handoutMasterIdLst>
  <p:sldIdLst>
    <p:sldId id="259" r:id="rId3"/>
    <p:sldId id="261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8"/>
    <p:restoredTop sz="94705"/>
  </p:normalViewPr>
  <p:slideViewPr>
    <p:cSldViewPr snapToGrid="0" snapToObjects="1">
      <p:cViewPr>
        <p:scale>
          <a:sx n="91" d="100"/>
          <a:sy n="91" d="100"/>
        </p:scale>
        <p:origin x="552" y="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260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D33-556D-4790-BA92-19E61A3DD7E9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7CF4-08C4-41DB-BC6F-B9020657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28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C0AC-A2FF-BB4D-B249-B4AC169EB54C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10727-9859-AF47-972B-097CE628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70377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5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1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54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8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23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35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16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6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9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93569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20349"/>
            <a:ext cx="10972800" cy="40058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0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7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362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26620"/>
            <a:ext cx="5384800" cy="3999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9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3061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87526"/>
            <a:ext cx="5386917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29448"/>
            <a:ext cx="5386917" cy="34967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094439"/>
            <a:ext cx="5389033" cy="52801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15539"/>
            <a:ext cx="5389033" cy="35106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0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53736"/>
            <a:ext cx="4011084" cy="9180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3737"/>
            <a:ext cx="6815667" cy="50724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74575"/>
            <a:ext cx="4011084" cy="4151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7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2087"/>
            <a:ext cx="7315200" cy="34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63742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01078"/>
            <a:ext cx="10972800" cy="4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6317-9BE9-0843-AFB8-4A6F53D5D2E3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4E5EA-4464-BA47-99FD-3764F01FF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1084A-F596-4DF0-AE58-234A2903A2CA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1677E-BE15-4C24-87C6-16C5FB223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7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Rock River Valley </a:t>
            </a:r>
            <a:r>
              <a:rPr 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</a:t>
            </a:r>
            <a:br>
              <a:rPr lang="en-US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 report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>
              <a:lnSpc>
                <a:spcPct val="115000"/>
              </a:lnSpc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Jamal Shafii</a:t>
            </a:r>
            <a:endParaRPr lang="en-US" sz="4400" b="1" kern="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UTC Aerospace Systems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Rockford, IL, USA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Jamalshafii@ieee.org</a:t>
            </a:r>
            <a:endParaRPr lang="en-US" kern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Serving North Central Illinois and extreme South Central Wisconsin</a:t>
            </a:r>
          </a:p>
          <a:p>
            <a:pPr lvl="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Founded in June 2007</a:t>
            </a:r>
          </a:p>
          <a:p>
            <a:pPr lvl="0" defTabSz="91440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15 </a:t>
            </a:r>
            <a:r>
              <a:rPr lang="en-US" dirty="0">
                <a:solidFill>
                  <a:prstClr val="black"/>
                </a:solidFill>
              </a:rPr>
              <a:t>EMC Chapter members</a:t>
            </a:r>
          </a:p>
          <a:p>
            <a:pPr lvl="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Holding EMC meetings in conjunction with Section meeting</a:t>
            </a:r>
          </a:p>
          <a:p>
            <a:pPr lvl="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Awarded the most improved chapter award in 2011 and 2014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6370510"/>
              </p:ext>
            </p:extLst>
          </p:nvPr>
        </p:nvGraphicFramePr>
        <p:xfrm>
          <a:off x="8441559" y="2829856"/>
          <a:ext cx="19939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hoto Editor Photo" r:id="rId3" imgW="5068007" imgH="2857899" progId="">
                  <p:embed/>
                </p:oleObj>
              </mc:Choice>
              <mc:Fallback>
                <p:oleObj name="Photo Editor Photo" r:id="rId3" imgW="5068007" imgH="2857899" progId="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1559" y="2829856"/>
                        <a:ext cx="19939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6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March </a:t>
            </a:r>
            <a:r>
              <a:rPr lang="en-US" dirty="0" smtClean="0"/>
              <a:t>31, 2016</a:t>
            </a:r>
            <a:endParaRPr lang="en-US" dirty="0"/>
          </a:p>
          <a:p>
            <a:pPr marL="457200" lvl="1" indent="0">
              <a:buNone/>
              <a:defRPr/>
            </a:pPr>
            <a:r>
              <a:rPr lang="en-US" sz="2600" dirty="0" smtClean="0"/>
              <a:t>Speaker</a:t>
            </a:r>
            <a:r>
              <a:rPr lang="en-US" sz="2600" dirty="0"/>
              <a:t>: </a:t>
            </a:r>
            <a:r>
              <a:rPr lang="en-US" sz="2400" dirty="0"/>
              <a:t>Jay Pate</a:t>
            </a:r>
            <a:endParaRPr lang="en-US" sz="2600" dirty="0"/>
          </a:p>
          <a:p>
            <a:pPr marL="914400" lvl="2" indent="0">
              <a:buNone/>
              <a:defRPr/>
            </a:pPr>
            <a:r>
              <a:rPr lang="en-US" sz="1900" dirty="0"/>
              <a:t>EMC Sales Manager, HV Technologies</a:t>
            </a:r>
            <a:endParaRPr lang="en-US" sz="1900" dirty="0" smtClean="0"/>
          </a:p>
          <a:p>
            <a:pPr marL="457200" lvl="1" indent="0">
              <a:buNone/>
              <a:defRPr/>
            </a:pPr>
            <a:r>
              <a:rPr lang="en-US" dirty="0" smtClean="0"/>
              <a:t>Title: DO160 Section 22 – Aircraft Lightning  			</a:t>
            </a:r>
          </a:p>
          <a:p>
            <a:pPr marL="457200" lvl="1" indent="0">
              <a:buNone/>
              <a:defRPr/>
            </a:pPr>
            <a:r>
              <a:rPr lang="en-US" sz="2200" dirty="0" smtClean="0"/>
              <a:t> </a:t>
            </a:r>
            <a:endParaRPr lang="en-US" sz="1900" dirty="0" smtClean="0"/>
          </a:p>
          <a:p>
            <a:pPr>
              <a:defRPr/>
            </a:pPr>
            <a:r>
              <a:rPr lang="en-US" dirty="0" smtClean="0"/>
              <a:t>August 25, 2016</a:t>
            </a:r>
          </a:p>
          <a:p>
            <a:pPr marL="457200" lvl="1" indent="0">
              <a:buNone/>
              <a:defRPr/>
            </a:pPr>
            <a:r>
              <a:rPr lang="en-US" sz="2600" dirty="0" smtClean="0"/>
              <a:t>Speaker</a:t>
            </a:r>
            <a:r>
              <a:rPr lang="en-US" sz="2600" dirty="0"/>
              <a:t>: </a:t>
            </a:r>
            <a:r>
              <a:rPr lang="en-US" sz="2600" dirty="0" smtClean="0"/>
              <a:t>Steve Laya</a:t>
            </a:r>
            <a:endParaRPr lang="en-US" sz="2600" dirty="0"/>
          </a:p>
          <a:p>
            <a:pPr marL="914400" lvl="2" indent="0">
              <a:buNone/>
              <a:defRPr/>
            </a:pPr>
            <a:r>
              <a:rPr lang="en-US" sz="1900" dirty="0"/>
              <a:t>Elite Electronics Engineering, </a:t>
            </a:r>
            <a:r>
              <a:rPr lang="en-US" sz="1900" dirty="0" err="1" smtClean="0"/>
              <a:t>Inc</a:t>
            </a:r>
            <a:endParaRPr lang="en-US" sz="1900" dirty="0"/>
          </a:p>
          <a:p>
            <a:pPr marL="457200" lvl="1" indent="0">
              <a:buNone/>
              <a:defRPr/>
            </a:pPr>
            <a:r>
              <a:rPr lang="en-US" dirty="0" smtClean="0"/>
              <a:t>Title: Wireless </a:t>
            </a:r>
            <a:r>
              <a:rPr lang="en-US" dirty="0"/>
              <a:t>Connectivity, The </a:t>
            </a:r>
            <a:r>
              <a:rPr lang="en-US" dirty="0" err="1"/>
              <a:t>IoT</a:t>
            </a:r>
            <a:r>
              <a:rPr lang="en-US" dirty="0"/>
              <a:t>, and Transmitter Regulatory Compliance</a:t>
            </a:r>
          </a:p>
          <a:p>
            <a:pPr lvl="0" defTabSz="9144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 descr="https://lh3.googleusercontent.com/_7yrq5tlzGAujcCXvfievRjtRoJhkClsFx5H_zM9FYLpxe-XmW58skiMzW90N7Lx-HzGDTBZiArtB3__kO4YbFBXKnRdKUMatVqwn70xTayV-MJd45fzH5D7K52_zfpo7hSlIA=w1001-h667-n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69" y="2217684"/>
            <a:ext cx="2417379" cy="1912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:\iview23\jamal\IEEE-EMC-RRVC\2016\August meeting\IMG_8086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90" y="3909848"/>
            <a:ext cx="2551386" cy="1615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1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700" dirty="0"/>
              <a:t>June </a:t>
            </a:r>
            <a:r>
              <a:rPr lang="en-US" sz="3700" dirty="0" smtClean="0"/>
              <a:t>14, 2016</a:t>
            </a:r>
            <a:endParaRPr lang="en-US" sz="3700" dirty="0"/>
          </a:p>
          <a:p>
            <a:r>
              <a:rPr lang="en-US" sz="3600" dirty="0" smtClean="0"/>
              <a:t>Title</a:t>
            </a:r>
            <a:r>
              <a:rPr lang="en-US" sz="3600" dirty="0"/>
              <a:t>: Electronic Circuit and Packaging Design to Meet System EMI Requirements </a:t>
            </a:r>
            <a:r>
              <a:rPr lang="en-US" sz="3600" dirty="0" smtClean="0"/>
              <a:t>the First </a:t>
            </a:r>
            <a:r>
              <a:rPr lang="en-US" sz="3600" dirty="0"/>
              <a:t>Time</a:t>
            </a:r>
            <a:endParaRPr lang="en-US" sz="3600" dirty="0" smtClean="0"/>
          </a:p>
          <a:p>
            <a:r>
              <a:rPr lang="en-US" sz="3600" dirty="0" smtClean="0"/>
              <a:t>Speaker</a:t>
            </a:r>
            <a:r>
              <a:rPr lang="en-US" sz="3600" dirty="0"/>
              <a:t>: Dr. Todd </a:t>
            </a:r>
            <a:r>
              <a:rPr lang="en-US" sz="3600" dirty="0" err="1"/>
              <a:t>Hubing</a:t>
            </a:r>
            <a:endParaRPr lang="en-US" sz="3600" dirty="0"/>
          </a:p>
          <a:p>
            <a:pPr lvl="2"/>
            <a:r>
              <a:rPr lang="en-US" sz="3400" dirty="0"/>
              <a:t>Professor Emeritus of Electrical and Computer Engineering at Clemson </a:t>
            </a:r>
            <a:r>
              <a:rPr lang="en-US" sz="3400" dirty="0" smtClean="0"/>
              <a:t>University and </a:t>
            </a:r>
            <a:r>
              <a:rPr lang="en-US" sz="3400" dirty="0"/>
              <a:t>President of </a:t>
            </a:r>
            <a:r>
              <a:rPr lang="en-US" sz="3400" dirty="0" err="1" smtClean="0"/>
              <a:t>LearnEMC</a:t>
            </a:r>
            <a:endParaRPr lang="en-US" sz="3400" dirty="0"/>
          </a:p>
          <a:p>
            <a:r>
              <a:rPr lang="en-US" sz="3600" dirty="0" smtClean="0"/>
              <a:t>Over 80 </a:t>
            </a:r>
            <a:r>
              <a:rPr lang="en-US" sz="3600" dirty="0"/>
              <a:t>people attended</a:t>
            </a:r>
          </a:p>
          <a:p>
            <a:r>
              <a:rPr lang="en-US" sz="3600" dirty="0" smtClean="0"/>
              <a:t>20 </a:t>
            </a:r>
            <a:r>
              <a:rPr lang="en-US" sz="3600" dirty="0"/>
              <a:t>exhibitors</a:t>
            </a:r>
          </a:p>
          <a:p>
            <a:r>
              <a:rPr lang="en-US" sz="3600" dirty="0" smtClean="0"/>
              <a:t>Very </a:t>
            </a:r>
            <a:r>
              <a:rPr lang="en-US" sz="3600" dirty="0"/>
              <a:t>positive feedback from attendees </a:t>
            </a:r>
            <a:r>
              <a:rPr lang="en-US" sz="3600" dirty="0" smtClean="0"/>
              <a:t>and exhibitors</a:t>
            </a:r>
            <a:endParaRPr lang="en-US" sz="3600" dirty="0"/>
          </a:p>
          <a:p>
            <a:r>
              <a:rPr lang="en-US" sz="2900" dirty="0" smtClean="0"/>
              <a:t>EMC </a:t>
            </a:r>
            <a:r>
              <a:rPr lang="en-US" sz="2900" dirty="0"/>
              <a:t>magazine report: Volume </a:t>
            </a:r>
            <a:r>
              <a:rPr lang="en-US" sz="2900" dirty="0" smtClean="0"/>
              <a:t>5, Issue 2, pages  13-16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12" y="4026775"/>
            <a:ext cx="3228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26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Informing members about EMC meetings and activities in Midwest</a:t>
            </a:r>
          </a:p>
          <a:p>
            <a:r>
              <a:rPr lang="en-US" dirty="0"/>
              <a:t>Publishing meeting reports in EMC Society magazine</a:t>
            </a:r>
          </a:p>
          <a:p>
            <a:r>
              <a:rPr lang="en-US" dirty="0"/>
              <a:t>Organizing one-day seminars on the 2</a:t>
            </a:r>
            <a:r>
              <a:rPr lang="en-US" baseline="30000" dirty="0"/>
              <a:t>nd</a:t>
            </a:r>
            <a:r>
              <a:rPr lang="en-US" dirty="0"/>
              <a:t> week of June in last </a:t>
            </a:r>
            <a:r>
              <a:rPr lang="en-US" dirty="0" smtClean="0"/>
              <a:t>6 years</a:t>
            </a:r>
          </a:p>
          <a:p>
            <a:pPr lvl="1"/>
            <a:r>
              <a:rPr lang="en-US" dirty="0"/>
              <a:t>It is serving the needs of the local </a:t>
            </a:r>
            <a:r>
              <a:rPr lang="en-US" dirty="0" smtClean="0"/>
              <a:t>industries</a:t>
            </a:r>
          </a:p>
          <a:p>
            <a:pPr lvl="1"/>
            <a:r>
              <a:rPr lang="en-US" dirty="0" smtClean="0"/>
              <a:t>It offers </a:t>
            </a:r>
            <a:r>
              <a:rPr lang="en-US" dirty="0"/>
              <a:t>a low cost yet high quality opportunity for working engineers to further their skills.</a:t>
            </a:r>
            <a:endParaRPr lang="en-US" dirty="0" smtClean="0"/>
          </a:p>
          <a:p>
            <a:r>
              <a:rPr lang="en-US" dirty="0"/>
              <a:t>we are a very active Chapter in a small section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a result of EMC Chapter’s technical and financial contributions, the RRVS Section is able </a:t>
            </a:r>
            <a:r>
              <a:rPr lang="en-US" dirty="0" smtClean="0"/>
              <a:t>to pursue </a:t>
            </a:r>
            <a:r>
              <a:rPr lang="en-US" dirty="0"/>
              <a:t>the following activities in the local community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Active involvement and support of educational opportunities for middle school to high school students as part of US First and First Lego League Robotics </a:t>
            </a:r>
            <a:r>
              <a:rPr lang="en-US" dirty="0" smtClean="0"/>
              <a:t>Teams  </a:t>
            </a:r>
            <a:endParaRPr lang="en-US" dirty="0"/>
          </a:p>
          <a:p>
            <a:pPr lvl="1"/>
            <a:r>
              <a:rPr lang="en-US" dirty="0"/>
              <a:t>Promoting Science and Engineering programs to benefit grade and middle school students. </a:t>
            </a:r>
          </a:p>
          <a:p>
            <a:pPr lvl="1"/>
            <a:r>
              <a:rPr lang="en-US" dirty="0" smtClean="0"/>
              <a:t>Active </a:t>
            </a:r>
            <a:r>
              <a:rPr lang="en-US" dirty="0"/>
              <a:t>involvement and support of IEEE – Students Chapters – Northern Illinois University and Rock Valley College </a:t>
            </a:r>
            <a:r>
              <a:rPr lang="en-US" dirty="0" smtClean="0"/>
              <a:t>Activities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293</Words>
  <Application>Microsoft Office PowerPoint</Application>
  <PresentationFormat>Custom</PresentationFormat>
  <Paragraphs>42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Custom Design</vt:lpstr>
      <vt:lpstr>Photo Editor Photo</vt:lpstr>
      <vt:lpstr>PowerPoint Presentation</vt:lpstr>
      <vt:lpstr>Rock River Valley Chapter 2016 report</vt:lpstr>
      <vt:lpstr>Chapter Status</vt:lpstr>
      <vt:lpstr>Regular Meetings</vt:lpstr>
      <vt:lpstr>EMC Seminar</vt:lpstr>
      <vt:lpstr>Best Practices</vt:lpstr>
      <vt:lpstr>Best Practices</vt:lpstr>
    </vt:vector>
  </TitlesOfParts>
  <Company>ATG Productions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 Moeller</dc:creator>
  <cp:keywords>Non Technical</cp:keywords>
  <cp:lastModifiedBy>Jamal Shafii</cp:lastModifiedBy>
  <cp:revision>56</cp:revision>
  <dcterms:created xsi:type="dcterms:W3CDTF">2015-07-29T21:35:17Z</dcterms:created>
  <dcterms:modified xsi:type="dcterms:W3CDTF">2017-08-04T00:37:16Z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99e58166-93a9-4b69-829d-f3a1a4623c47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