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11"/>
  </p:notesMasterIdLst>
  <p:handoutMasterIdLst>
    <p:handoutMasterId r:id="rId12"/>
  </p:handoutMasterIdLst>
  <p:sldIdLst>
    <p:sldId id="259" r:id="rId3"/>
    <p:sldId id="260" r:id="rId4"/>
    <p:sldId id="264" r:id="rId5"/>
    <p:sldId id="265" r:id="rId6"/>
    <p:sldId id="266" r:id="rId7"/>
    <p:sldId id="267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8"/>
    <p:restoredTop sz="94705"/>
  </p:normalViewPr>
  <p:slideViewPr>
    <p:cSldViewPr snapToGrid="0" snapToObjects="1">
      <p:cViewPr varScale="1">
        <p:scale>
          <a:sx n="82" d="100"/>
          <a:sy n="82" d="100"/>
        </p:scale>
        <p:origin x="259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2608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C2D33-556D-4790-BA92-19E61A3DD7E9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47CF4-08C4-41DB-BC6F-B9020657FB6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28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1C0AC-A2FF-BB4D-B249-B4AC169EB54C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10727-9859-AF47-972B-097CE628852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2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70377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5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1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92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54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18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9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23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35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16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6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9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3569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20349"/>
            <a:ext cx="10972800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0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0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362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26620"/>
            <a:ext cx="5384800" cy="3999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26620"/>
            <a:ext cx="5384800" cy="3999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9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061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87526"/>
            <a:ext cx="5386917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29448"/>
            <a:ext cx="5386917" cy="34967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94439"/>
            <a:ext cx="5389033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615539"/>
            <a:ext cx="5389033" cy="35106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5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0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53736"/>
            <a:ext cx="4011084" cy="9180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53737"/>
            <a:ext cx="6815667" cy="50724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74575"/>
            <a:ext cx="4011084" cy="4151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7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92087"/>
            <a:ext cx="73152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5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6374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01078"/>
            <a:ext cx="109728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6317-9BE9-0843-AFB8-4A6F53D5D2E3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7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1084A-F596-4DF0-AE58-234A2903A2CA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1677E-BE15-4C24-87C6-16C5FB2231B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0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ieee.org/benelux-emcs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_DATA\Movies_and_pictures\Bean.mpg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79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BeNeLux</a:t>
            </a:r>
            <a:r>
              <a:rPr lang="en-US" dirty="0"/>
              <a:t> - Chapter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6264162-7947-439F-A7FC-EB5428383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434" y="2631029"/>
            <a:ext cx="3168947" cy="3280792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FD8E8851-243C-4967-9FED-5211D8316785}"/>
              </a:ext>
            </a:extLst>
          </p:cNvPr>
          <p:cNvSpPr/>
          <p:nvPr/>
        </p:nvSpPr>
        <p:spPr>
          <a:xfrm>
            <a:off x="740228" y="237950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/>
              <a:t>Chair: Frank Leferink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/>
              <a:t>Secretary: Davy Pissoort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/>
              <a:t>Treasurer: Cees Keyer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/>
              <a:t>Web Manager: Anne Roc’h</a:t>
            </a:r>
            <a:endParaRPr lang="en-GB" sz="3600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4347694-88FE-4E1C-B2EF-BA7C5C5DF7D9}"/>
              </a:ext>
            </a:extLst>
          </p:cNvPr>
          <p:cNvSpPr/>
          <p:nvPr/>
        </p:nvSpPr>
        <p:spPr>
          <a:xfrm>
            <a:off x="944756" y="5311656"/>
            <a:ext cx="466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400" dirty="0">
                <a:hlinkClick r:id="rId3"/>
              </a:rPr>
              <a:t>http://sites.ieee.org/benelux-emcs/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381204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Favorite EMI/EMC Movie</a:t>
            </a:r>
          </a:p>
        </p:txBody>
      </p:sp>
      <p:pic>
        <p:nvPicPr>
          <p:cNvPr id="3" name="Bean.mpg">
            <a:hlinkClick r:id="" action="ppaction://media"/>
            <a:extLst>
              <a:ext uri="{FF2B5EF4-FFF2-40B4-BE49-F238E27FC236}">
                <a16:creationId xmlns:a16="http://schemas.microsoft.com/office/drawing/2014/main" id="{0C0FAD72-C16A-47BD-8956-3FE5B5A2DA9D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3119" y="2113377"/>
            <a:ext cx="4394785" cy="329837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45800AF-D5D8-4A91-8FDA-1F5AE0832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805" y="2113377"/>
            <a:ext cx="4804195" cy="332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4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BeNeLux</a:t>
            </a:r>
            <a:r>
              <a:rPr lang="en-US" dirty="0"/>
              <a:t> – Chapter Activities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C870FCC-A72F-4DDD-AA56-428A218F5287}"/>
              </a:ext>
            </a:extLst>
          </p:cNvPr>
          <p:cNvSpPr txBox="1"/>
          <p:nvPr/>
        </p:nvSpPr>
        <p:spPr>
          <a:xfrm>
            <a:off x="373224" y="2262667"/>
            <a:ext cx="1164460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Sept 7th 2016		: 	Board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err="1"/>
              <a:t>Oct</a:t>
            </a:r>
            <a:r>
              <a:rPr lang="nl-BE" sz="2400" dirty="0"/>
              <a:t> 19th 2016 		: 	EMC on Tour @ </a:t>
            </a:r>
            <a:r>
              <a:rPr lang="nl-BE" sz="2400" dirty="0" err="1"/>
              <a:t>Fontys</a:t>
            </a:r>
            <a:r>
              <a:rPr lang="nl-BE" sz="2400" dirty="0"/>
              <a:t> University College, Eindhoven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Nov 9th 2016  		: 	EMC-ESD in </a:t>
            </a:r>
            <a:r>
              <a:rPr lang="nl-BE" sz="2400" dirty="0" err="1"/>
              <a:t>Practice</a:t>
            </a:r>
            <a:r>
              <a:rPr lang="nl-BE" sz="2400" dirty="0"/>
              <a:t>, Arnhem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Nov 21st 2016		: 	</a:t>
            </a:r>
            <a:r>
              <a:rPr lang="nl-BE" sz="2400" dirty="0" err="1"/>
              <a:t>Distinguished</a:t>
            </a:r>
            <a:r>
              <a:rPr lang="nl-BE" sz="2400" dirty="0"/>
              <a:t> </a:t>
            </a:r>
            <a:r>
              <a:rPr lang="nl-BE" sz="2400" dirty="0" err="1"/>
              <a:t>Lecturer</a:t>
            </a:r>
            <a:r>
              <a:rPr lang="nl-BE" sz="2400" dirty="0"/>
              <a:t> Jan </a:t>
            </a:r>
            <a:r>
              <a:rPr lang="nl-BE" sz="2400" dirty="0" err="1"/>
              <a:t>Niehof</a:t>
            </a:r>
            <a:r>
              <a:rPr lang="nl-BE" sz="2400" dirty="0"/>
              <a:t>, Amsterdam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Dec 7th 2016		: 	ESD </a:t>
            </a:r>
            <a:r>
              <a:rPr lang="nl-BE" sz="2400" dirty="0" err="1"/>
              <a:t>Session</a:t>
            </a:r>
            <a:r>
              <a:rPr lang="nl-BE" sz="2400" dirty="0"/>
              <a:t> on ATEX @ FHI Leusden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Jan 25th 2017		:	New European </a:t>
            </a:r>
            <a:r>
              <a:rPr lang="nl-BE" sz="2400" dirty="0" err="1"/>
              <a:t>Legislative</a:t>
            </a:r>
            <a:r>
              <a:rPr lang="nl-BE" sz="2400" dirty="0"/>
              <a:t> Framework @ FHI Leusden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Feb 23/24 2017		:	2-day course on </a:t>
            </a:r>
            <a:r>
              <a:rPr lang="nl-BE" sz="2400" dirty="0" err="1"/>
              <a:t>immunity</a:t>
            </a:r>
            <a:r>
              <a:rPr lang="nl-BE" sz="2400" dirty="0"/>
              <a:t> </a:t>
            </a:r>
            <a:r>
              <a:rPr lang="nl-BE" sz="2400" dirty="0" err="1"/>
              <a:t>with</a:t>
            </a:r>
            <a:r>
              <a:rPr lang="nl-BE" sz="2400" dirty="0"/>
              <a:t> K. Armstrong @ KU Leuven </a:t>
            </a:r>
            <a:r>
              <a:rPr lang="nl-BE" sz="2400" dirty="0" err="1"/>
              <a:t>Ostend</a:t>
            </a:r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April 6th 2017		:	EMC &amp; Power </a:t>
            </a:r>
            <a:r>
              <a:rPr lang="nl-BE" sz="2400" dirty="0" err="1"/>
              <a:t>Quality</a:t>
            </a:r>
            <a:r>
              <a:rPr lang="nl-BE" sz="2400" dirty="0"/>
              <a:t> @ </a:t>
            </a:r>
            <a:r>
              <a:rPr lang="nl-BE" sz="2400" dirty="0" err="1"/>
              <a:t>Strukton</a:t>
            </a:r>
            <a:r>
              <a:rPr lang="nl-BE" sz="2400" dirty="0"/>
              <a:t> Alblasserdam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May 3th 2017		:	</a:t>
            </a:r>
            <a:r>
              <a:rPr lang="nl-BE" sz="2400" dirty="0" err="1"/>
              <a:t>Distinguished</a:t>
            </a:r>
            <a:r>
              <a:rPr lang="nl-BE" sz="2400" dirty="0"/>
              <a:t> </a:t>
            </a:r>
            <a:r>
              <a:rPr lang="nl-BE" sz="2400" dirty="0" err="1"/>
              <a:t>Lecturer</a:t>
            </a:r>
            <a:r>
              <a:rPr lang="nl-BE" sz="2400" dirty="0"/>
              <a:t> </a:t>
            </a:r>
            <a:r>
              <a:rPr lang="nl-BE" sz="2400" dirty="0" err="1"/>
              <a:t>Farhad</a:t>
            </a:r>
            <a:r>
              <a:rPr lang="nl-BE" sz="2400" dirty="0"/>
              <a:t> </a:t>
            </a:r>
            <a:r>
              <a:rPr lang="nl-BE" sz="2400" dirty="0" err="1"/>
              <a:t>Rachidi</a:t>
            </a:r>
            <a:r>
              <a:rPr lang="nl-BE" sz="2400" dirty="0"/>
              <a:t>, Amsterdam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May 16th 2017		:	ESD in </a:t>
            </a:r>
            <a:r>
              <a:rPr lang="nl-BE" sz="2400" dirty="0" err="1"/>
              <a:t>Medical</a:t>
            </a:r>
            <a:r>
              <a:rPr lang="nl-BE" sz="2400" dirty="0"/>
              <a:t> Rooms @ Thales Hengelo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5991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B4C33EB-86A1-490E-AB04-DC6C22A20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2-Day Course on </a:t>
            </a:r>
            <a:r>
              <a:rPr lang="nl-BE" dirty="0" err="1"/>
              <a:t>Immunity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K. Armstrong</a:t>
            </a:r>
          </a:p>
        </p:txBody>
      </p:sp>
      <p:pic>
        <p:nvPicPr>
          <p:cNvPr id="8" name="Afbeelding 7" descr="Afbeelding met persoon, binnen, muur, man&#10;&#10;Beschrijving is gegenereerd met zeer hoge betrouwbaarheid">
            <a:extLst>
              <a:ext uri="{FF2B5EF4-FFF2-40B4-BE49-F238E27FC236}">
                <a16:creationId xmlns:a16="http://schemas.microsoft.com/office/drawing/2014/main" id="{EFFEAAB7-025B-443F-82FC-9EA79C45D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8" y="2799177"/>
            <a:ext cx="3960335" cy="2970252"/>
          </a:xfrm>
          <a:prstGeom prst="rect">
            <a:avLst/>
          </a:prstGeom>
        </p:spPr>
      </p:pic>
      <p:pic>
        <p:nvPicPr>
          <p:cNvPr id="10" name="Afbeelding 9" descr="Afbeelding met persoon, binnen, groep, muur&#10;&#10;Beschrijving is gegenereerd met zeer hoge betrouwbaarheid">
            <a:extLst>
              <a:ext uri="{FF2B5EF4-FFF2-40B4-BE49-F238E27FC236}">
                <a16:creationId xmlns:a16="http://schemas.microsoft.com/office/drawing/2014/main" id="{07376A5A-7A2C-4708-9358-F02684D92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688" y="4397052"/>
            <a:ext cx="3149600" cy="2362200"/>
          </a:xfrm>
          <a:prstGeom prst="rect">
            <a:avLst/>
          </a:prstGeom>
        </p:spPr>
      </p:pic>
      <p:pic>
        <p:nvPicPr>
          <p:cNvPr id="12" name="Afbeelding 11" descr="Afbeelding met persoon, muur, binnen, groep&#10;&#10;Beschrijving is gegenereerd met zeer hoge betrouwbaarheid">
            <a:extLst>
              <a:ext uri="{FF2B5EF4-FFF2-40B4-BE49-F238E27FC236}">
                <a16:creationId xmlns:a16="http://schemas.microsoft.com/office/drawing/2014/main" id="{EB23F4EC-792D-4AA1-BF9B-D0A9F0CE1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688" y="1922103"/>
            <a:ext cx="3149600" cy="2362200"/>
          </a:xfrm>
          <a:prstGeom prst="rect">
            <a:avLst/>
          </a:prstGeom>
        </p:spPr>
      </p:pic>
      <p:pic>
        <p:nvPicPr>
          <p:cNvPr id="16" name="Afbeelding 15" descr="Afbeelding met binnen, muur, persoon, man&#10;&#10;Beschrijving is gegenereerd met zeer hoge betrouwbaarheid">
            <a:extLst>
              <a:ext uri="{FF2B5EF4-FFF2-40B4-BE49-F238E27FC236}">
                <a16:creationId xmlns:a16="http://schemas.microsoft.com/office/drawing/2014/main" id="{0A14741E-348C-4EF2-B25A-47A54A8CDC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0915" y="2799177"/>
            <a:ext cx="3960335" cy="29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8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of the </a:t>
            </a:r>
            <a:r>
              <a:rPr lang="en-US" dirty="0" err="1"/>
              <a:t>BeNeLux</a:t>
            </a:r>
            <a:r>
              <a:rPr lang="en-US" dirty="0"/>
              <a:t> Chapter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180E856-926F-4813-8801-187F471F6790}"/>
              </a:ext>
            </a:extLst>
          </p:cNvPr>
          <p:cNvSpPr txBox="1"/>
          <p:nvPr/>
        </p:nvSpPr>
        <p:spPr>
          <a:xfrm>
            <a:off x="729648" y="2155358"/>
            <a:ext cx="113255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Most activities are organised in collaboration with the Dutch EMC-ESD society (Cees was chair until July 18</a:t>
            </a:r>
            <a:r>
              <a:rPr lang="en-GB" sz="2800" baseline="30000" dirty="0"/>
              <a:t>th</a:t>
            </a:r>
            <a:r>
              <a:rPr lang="en-GB" sz="2800" dirty="0"/>
              <a:t> 2015, Cees and Anne are board members)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As a result: administrative support by FHI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IEEE DL lectures are often organised in collaboration with the German chapter to  reduce travel costs (/event)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Both a strong academic and industrial network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Old tradition started again: Social event during EMC Europe -&gt; increases involvement of members 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4209761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BeNeLux</a:t>
            </a:r>
            <a:r>
              <a:rPr lang="en-US" dirty="0"/>
              <a:t> Chapter: Plans for 2017-2018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180E856-926F-4813-8801-187F471F6790}"/>
              </a:ext>
            </a:extLst>
          </p:cNvPr>
          <p:cNvSpPr txBox="1"/>
          <p:nvPr/>
        </p:nvSpPr>
        <p:spPr>
          <a:xfrm>
            <a:off x="729648" y="2155358"/>
            <a:ext cx="113255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err="1"/>
              <a:t>Invitation</a:t>
            </a:r>
            <a:r>
              <a:rPr lang="nl-BE" sz="2800" dirty="0"/>
              <a:t> </a:t>
            </a:r>
            <a:r>
              <a:rPr lang="nl-BE" sz="2800" dirty="0" err="1"/>
              <a:t>Distinguished</a:t>
            </a:r>
            <a:r>
              <a:rPr lang="nl-BE" sz="2800" dirty="0"/>
              <a:t> </a:t>
            </a:r>
            <a:r>
              <a:rPr lang="nl-BE" sz="2800" dirty="0" err="1"/>
              <a:t>Lecturer</a:t>
            </a:r>
            <a:r>
              <a:rPr lang="nl-BE" sz="2800" dirty="0"/>
              <a:t>(s)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/>
              <a:t>EMC &amp;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/>
              <a:t>EMC </a:t>
            </a:r>
            <a:r>
              <a:rPr lang="nl-BE" sz="2800" dirty="0" err="1"/>
              <a:t>for</a:t>
            </a:r>
            <a:r>
              <a:rPr lang="nl-BE" sz="2800" dirty="0"/>
              <a:t> </a:t>
            </a:r>
            <a:r>
              <a:rPr lang="nl-BE" sz="2800" dirty="0" err="1"/>
              <a:t>Installations</a:t>
            </a:r>
            <a:endParaRPr lang="nl-B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And not to forget: 27 – 30 August, EMC Europe 2018 in Amsterdam</a:t>
            </a:r>
          </a:p>
          <a:p>
            <a:r>
              <a:rPr lang="en-US" sz="2800" b="1" dirty="0"/>
              <a:t>	in city center!!!</a:t>
            </a:r>
            <a:endParaRPr lang="nl-NL" sz="2800" b="1" dirty="0"/>
          </a:p>
          <a:p>
            <a:endParaRPr lang="nl-B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1956202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29CDD37-D421-48B0-AB3B-A203673F8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EMC Europe 2018 in Amsterdam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3ED77E1-7906-4A3C-AF2A-E20F0445D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8" y="1879334"/>
            <a:ext cx="3223825" cy="231071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38F0C3C-5576-4B5A-8317-3DCAC6DE6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751" y="3766457"/>
            <a:ext cx="3770407" cy="283079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BC7675-C370-4C98-85D9-ED6A9D390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576" y="1767431"/>
            <a:ext cx="3809320" cy="27685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C7FFAA4-8EB8-4605-8EEE-AD6BD3E24A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9369" y="4071257"/>
            <a:ext cx="3492892" cy="257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38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170</Words>
  <Application>Microsoft Office PowerPoint</Application>
  <PresentationFormat>Breedbeeld</PresentationFormat>
  <Paragraphs>34</Paragraphs>
  <Slides>8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Custom Design</vt:lpstr>
      <vt:lpstr>PowerPoint-presentatie</vt:lpstr>
      <vt:lpstr>BeNeLux - Chapter</vt:lpstr>
      <vt:lpstr>My Favorite EMI/EMC Movie</vt:lpstr>
      <vt:lpstr>BeNeLux – Chapter Activities</vt:lpstr>
      <vt:lpstr>2-Day Course on Immunity with K. Armstrong</vt:lpstr>
      <vt:lpstr>Strengths of the BeNeLux Chapter</vt:lpstr>
      <vt:lpstr>BeNeLux Chapter: Plans for 2017-2018</vt:lpstr>
      <vt:lpstr>EMC Europe 2018 in Amsterdam</vt:lpstr>
    </vt:vector>
  </TitlesOfParts>
  <Company>ATG Productions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lastModifiedBy>Davy Pissoort</cp:lastModifiedBy>
  <cp:revision>30</cp:revision>
  <dcterms:created xsi:type="dcterms:W3CDTF">2015-07-29T21:35:17Z</dcterms:created>
  <dcterms:modified xsi:type="dcterms:W3CDTF">2017-07-27T15:20:53Z</dcterms:modified>
</cp:coreProperties>
</file>