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62" r:id="rId5"/>
    <p:sldId id="261" r:id="rId6"/>
    <p:sldId id="263" r:id="rId7"/>
    <p:sldId id="266" r:id="rId8"/>
    <p:sldId id="270"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A7CAC-6941-4754-93AE-5A24A5DE42F0}" type="datetimeFigureOut">
              <a:rPr lang="en-US" smtClean="0"/>
              <a:t>7/16/2019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10B9E-BBC1-47C4-A6D9-B42E9C5CE2A8}" type="slidenum">
              <a:rPr lang="en-US" smtClean="0"/>
              <a:t>‹#›</a:t>
            </a:fld>
            <a:endParaRPr lang="en-US"/>
          </a:p>
        </p:txBody>
      </p:sp>
    </p:spTree>
    <p:extLst>
      <p:ext uri="{BB962C8B-B14F-4D97-AF65-F5344CB8AC3E}">
        <p14:creationId xmlns:p14="http://schemas.microsoft.com/office/powerpoint/2010/main" val="167602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008E-EEE6-4E60-995E-8F10848395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4985FA-29FD-4413-BF1D-26B60F937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3D958-6A2B-4E2C-BEA7-D2FBB04F46D7}"/>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5" name="Footer Placeholder 4">
            <a:extLst>
              <a:ext uri="{FF2B5EF4-FFF2-40B4-BE49-F238E27FC236}">
                <a16:creationId xmlns:a16="http://schemas.microsoft.com/office/drawing/2014/main" id="{84EEA1CE-AE04-4BBE-8CB9-23F37E9C6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120F5-89AD-4F01-AD0A-6CD3FF3F357C}"/>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346123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46E5-360F-4917-AE58-9A535FD57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2B0443-CB6A-4419-8D90-9A6D50D5E1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C4893-6ABC-4FC3-BA29-20C176DD0FCC}"/>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5" name="Footer Placeholder 4">
            <a:extLst>
              <a:ext uri="{FF2B5EF4-FFF2-40B4-BE49-F238E27FC236}">
                <a16:creationId xmlns:a16="http://schemas.microsoft.com/office/drawing/2014/main" id="{380AAA89-5537-4AFE-8553-5F0075193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B12F9-8615-4F53-B1CF-4F65266C84E1}"/>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127747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3903C-85D8-42A8-BAB4-233F494248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584DF-B671-4BCD-A361-C440A23BD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6139C-3A11-47AA-BB29-679B535202FB}"/>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5" name="Footer Placeholder 4">
            <a:extLst>
              <a:ext uri="{FF2B5EF4-FFF2-40B4-BE49-F238E27FC236}">
                <a16:creationId xmlns:a16="http://schemas.microsoft.com/office/drawing/2014/main" id="{19A07C60-9E7F-40B7-B458-C0AC555E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C073D-5735-4A5B-91FD-4E9DA5A3BF62}"/>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70798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A00F-857B-4B40-A8CF-338FD2110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EE1B1-59C8-43B6-8788-ECDD56F0E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6F2DD-9C36-4BA0-9995-BD7394295D40}"/>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5" name="Footer Placeholder 4">
            <a:extLst>
              <a:ext uri="{FF2B5EF4-FFF2-40B4-BE49-F238E27FC236}">
                <a16:creationId xmlns:a16="http://schemas.microsoft.com/office/drawing/2014/main" id="{52BB219C-1D1E-4CF1-A393-6AD1D9760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0F9D5-FD7E-4A36-B5A8-A50F98C16F94}"/>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102890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2DF-6D50-4285-9C13-0DC8BA47F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43150A-A87F-475A-8731-B53D9E8AB0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E6A7C-5AC8-4DDA-99A6-0CE33F093107}"/>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5" name="Footer Placeholder 4">
            <a:extLst>
              <a:ext uri="{FF2B5EF4-FFF2-40B4-BE49-F238E27FC236}">
                <a16:creationId xmlns:a16="http://schemas.microsoft.com/office/drawing/2014/main" id="{17BDA733-5486-437A-9AC1-837052ECD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79F14-482D-4084-A5A2-37716CF0247B}"/>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134433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8289-2327-4CC8-AF4F-FDAEC927D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0A48E-39E7-4855-97CB-822737BF9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B3D3C-7863-4B12-B23A-EBC9DA39DA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C10AF-AEC6-45E5-B4B8-D61E253930EF}"/>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6" name="Footer Placeholder 5">
            <a:extLst>
              <a:ext uri="{FF2B5EF4-FFF2-40B4-BE49-F238E27FC236}">
                <a16:creationId xmlns:a16="http://schemas.microsoft.com/office/drawing/2014/main" id="{C9690D10-F5B8-4497-8637-79028B361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3631F-87E8-4EC8-80F6-6B7A3096CC26}"/>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221772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9A2C-B2A7-4893-8642-6CFEA68879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416941-8DC4-4BDF-93A7-99C637A19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C3F78-CB12-46E7-8D1B-592BD278B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BA186D-09D2-492B-928D-D9A49C91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19FE3-A3D7-47C7-87BA-A9A3B3C6EA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DCF986-DD8B-4AB3-B1F6-AA8E8DFC22EF}"/>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8" name="Footer Placeholder 7">
            <a:extLst>
              <a:ext uri="{FF2B5EF4-FFF2-40B4-BE49-F238E27FC236}">
                <a16:creationId xmlns:a16="http://schemas.microsoft.com/office/drawing/2014/main" id="{A0D498F4-3CB0-4033-B8B1-EB8657BDA8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E10EE-046E-4E00-AE47-C4A7CC708097}"/>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70116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AD84-A677-4C3D-A5A3-6166966CB1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29B087-230B-465D-B64F-0E7425A16F10}"/>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4" name="Footer Placeholder 3">
            <a:extLst>
              <a:ext uri="{FF2B5EF4-FFF2-40B4-BE49-F238E27FC236}">
                <a16:creationId xmlns:a16="http://schemas.microsoft.com/office/drawing/2014/main" id="{4B0727B0-6963-4E75-8959-7DD31E4C6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58051-8344-4BDC-A259-4BEFE3CF0A19}"/>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317800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8E476-BC4A-4366-A72B-88E1FE50A3CA}"/>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3" name="Footer Placeholder 2">
            <a:extLst>
              <a:ext uri="{FF2B5EF4-FFF2-40B4-BE49-F238E27FC236}">
                <a16:creationId xmlns:a16="http://schemas.microsoft.com/office/drawing/2014/main" id="{A2146D44-32D9-45E7-82B8-4CB7F2FDC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DD39B-8BB4-4CCE-A95E-D8E0EDBB66D2}"/>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342366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4B00-DD1F-465A-807A-2F5C6E898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528F23-F625-4F13-B74D-40BEB703E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AE6AC-1B49-48BF-ABB1-ADCCD3C8F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64067-03C1-4C49-A43B-2E40B756886C}"/>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6" name="Footer Placeholder 5">
            <a:extLst>
              <a:ext uri="{FF2B5EF4-FFF2-40B4-BE49-F238E27FC236}">
                <a16:creationId xmlns:a16="http://schemas.microsoft.com/office/drawing/2014/main" id="{7715EA90-B13F-4E84-A31B-F0CE4AE9F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78254-34F9-4198-9E10-CFEA04C9035B}"/>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123170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4AEF-49AE-4611-9AD7-9C2F11F5B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B485A-0A58-481C-996A-00E9C2F7D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8F335-3B94-4CC8-82D2-4B563F1FF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51E64-F712-4555-A8E5-863041702315}"/>
              </a:ext>
            </a:extLst>
          </p:cNvPr>
          <p:cNvSpPr>
            <a:spLocks noGrp="1"/>
          </p:cNvSpPr>
          <p:nvPr>
            <p:ph type="dt" sz="half" idx="10"/>
          </p:nvPr>
        </p:nvSpPr>
        <p:spPr/>
        <p:txBody>
          <a:bodyPr/>
          <a:lstStyle/>
          <a:p>
            <a:fld id="{2D03E59B-966B-422F-B6EE-6DCF0E2BD9BC}" type="datetimeFigureOut">
              <a:rPr lang="en-US" smtClean="0"/>
              <a:t>7/16/2019</a:t>
            </a:fld>
            <a:endParaRPr lang="en-US"/>
          </a:p>
        </p:txBody>
      </p:sp>
      <p:sp>
        <p:nvSpPr>
          <p:cNvPr id="6" name="Footer Placeholder 5">
            <a:extLst>
              <a:ext uri="{FF2B5EF4-FFF2-40B4-BE49-F238E27FC236}">
                <a16:creationId xmlns:a16="http://schemas.microsoft.com/office/drawing/2014/main" id="{8A80718A-86D7-43B7-A69D-945E56EF5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6D345-AC43-4793-A31D-45B0187C5E54}"/>
              </a:ext>
            </a:extLst>
          </p:cNvPr>
          <p:cNvSpPr>
            <a:spLocks noGrp="1"/>
          </p:cNvSpPr>
          <p:nvPr>
            <p:ph type="sldNum" sz="quarter" idx="12"/>
          </p:nvPr>
        </p:nvSpPr>
        <p:spPr/>
        <p:txBody>
          <a:bodyPr/>
          <a:lstStyle/>
          <a:p>
            <a:fld id="{5BD470BA-46DA-4C98-8E2A-A11986EEFD3D}" type="slidenum">
              <a:rPr lang="en-US" smtClean="0"/>
              <a:t>‹#›</a:t>
            </a:fld>
            <a:endParaRPr lang="en-US"/>
          </a:p>
        </p:txBody>
      </p:sp>
    </p:spTree>
    <p:extLst>
      <p:ext uri="{BB962C8B-B14F-4D97-AF65-F5344CB8AC3E}">
        <p14:creationId xmlns:p14="http://schemas.microsoft.com/office/powerpoint/2010/main" val="339628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DBF94-E577-4962-830F-1CB801877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F1CE2-0F51-4236-8B7E-64CEEFCE1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AF5B6-0E76-4968-8998-B92929926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3E59B-966B-422F-B6EE-6DCF0E2BD9BC}" type="datetimeFigureOut">
              <a:rPr lang="en-US" smtClean="0"/>
              <a:t>7/16/2019</a:t>
            </a:fld>
            <a:endParaRPr lang="en-US"/>
          </a:p>
        </p:txBody>
      </p:sp>
      <p:sp>
        <p:nvSpPr>
          <p:cNvPr id="5" name="Footer Placeholder 4">
            <a:extLst>
              <a:ext uri="{FF2B5EF4-FFF2-40B4-BE49-F238E27FC236}">
                <a16:creationId xmlns:a16="http://schemas.microsoft.com/office/drawing/2014/main" id="{FCB86663-0FC1-4D3F-8554-917419B14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33FA3-8101-4A68-9B47-3BA8D13C3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470BA-46DA-4C98-8E2A-A11986EEFD3D}" type="slidenum">
              <a:rPr lang="en-US" smtClean="0"/>
              <a:t>‹#›</a:t>
            </a:fld>
            <a:endParaRPr lang="en-US"/>
          </a:p>
        </p:txBody>
      </p:sp>
    </p:spTree>
    <p:extLst>
      <p:ext uri="{BB962C8B-B14F-4D97-AF65-F5344CB8AC3E}">
        <p14:creationId xmlns:p14="http://schemas.microsoft.com/office/powerpoint/2010/main" val="100307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CB812A-2B59-472B-8B47-AA6FD761D51F}"/>
              </a:ext>
            </a:extLst>
          </p:cNvPr>
          <p:cNvSpPr txBox="1"/>
          <p:nvPr/>
        </p:nvSpPr>
        <p:spPr>
          <a:xfrm>
            <a:off x="3753562" y="862329"/>
            <a:ext cx="7218440" cy="769441"/>
          </a:xfrm>
          <a:prstGeom prst="rect">
            <a:avLst/>
          </a:prstGeom>
          <a:noFill/>
        </p:spPr>
        <p:txBody>
          <a:bodyPr wrap="square" rtlCol="0">
            <a:spAutoFit/>
          </a:bodyPr>
          <a:lstStyle/>
          <a:p>
            <a:r>
              <a:rPr lang="en-US" sz="4400" b="1" dirty="0"/>
              <a:t>EMCS Local Chapter Outre</a:t>
            </a:r>
            <a:r>
              <a:rPr lang="en-US" sz="4000" b="1" dirty="0"/>
              <a:t>ach</a:t>
            </a:r>
          </a:p>
        </p:txBody>
      </p:sp>
      <p:sp>
        <p:nvSpPr>
          <p:cNvPr id="5" name="TextBox 4">
            <a:extLst>
              <a:ext uri="{FF2B5EF4-FFF2-40B4-BE49-F238E27FC236}">
                <a16:creationId xmlns:a16="http://schemas.microsoft.com/office/drawing/2014/main" id="{44378387-7BA4-469F-AB9D-D6083EB352DB}"/>
              </a:ext>
            </a:extLst>
          </p:cNvPr>
          <p:cNvSpPr txBox="1"/>
          <p:nvPr/>
        </p:nvSpPr>
        <p:spPr>
          <a:xfrm>
            <a:off x="924235" y="2049386"/>
            <a:ext cx="10047767"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IEEE Public Visibility initiative -- </a:t>
            </a:r>
            <a:r>
              <a:rPr lang="en-US" sz="2400" dirty="0"/>
              <a:t>seeks to increase IEEE's visibility and create a global voice for the engineering profession. The program is designed to: </a:t>
            </a:r>
          </a:p>
          <a:p>
            <a:pPr marL="742950" lvl="1" indent="-285750">
              <a:buFont typeface="Arial" panose="020B0604020202020204" pitchFamily="34" charset="0"/>
              <a:buChar char="•"/>
            </a:pPr>
            <a:r>
              <a:rPr lang="en-US" sz="2400" dirty="0"/>
              <a:t>increase the public's understanding of how engineering, computing, and technology benefit humanity;</a:t>
            </a:r>
          </a:p>
          <a:p>
            <a:pPr marL="742950" lvl="1" indent="-285750">
              <a:buFont typeface="Arial" panose="020B0604020202020204" pitchFamily="34" charset="0"/>
              <a:buChar char="•"/>
            </a:pPr>
            <a:r>
              <a:rPr lang="en-US" sz="2400" dirty="0"/>
              <a:t>establish the pride and prestige of the profession;</a:t>
            </a:r>
          </a:p>
          <a:p>
            <a:pPr marL="742950" lvl="1" indent="-285750">
              <a:buFont typeface="Arial" panose="020B0604020202020204" pitchFamily="34" charset="0"/>
              <a:buChar char="•"/>
            </a:pPr>
            <a:r>
              <a:rPr lang="en-US" sz="2400" dirty="0"/>
              <a:t>position IEEE as the world's trusted source and forum.</a:t>
            </a:r>
            <a:endParaRPr lang="en-US" dirty="0"/>
          </a:p>
        </p:txBody>
      </p:sp>
      <p:pic>
        <p:nvPicPr>
          <p:cNvPr id="7" name="Picture 6">
            <a:extLst>
              <a:ext uri="{FF2B5EF4-FFF2-40B4-BE49-F238E27FC236}">
                <a16:creationId xmlns:a16="http://schemas.microsoft.com/office/drawing/2014/main" id="{F1D14745-DE29-4F13-91BA-5DC7E0180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75" y="676424"/>
            <a:ext cx="1488557" cy="833592"/>
          </a:xfrm>
          <a:prstGeom prst="rect">
            <a:avLst/>
          </a:prstGeom>
        </p:spPr>
      </p:pic>
      <p:pic>
        <p:nvPicPr>
          <p:cNvPr id="9" name="Picture 8">
            <a:extLst>
              <a:ext uri="{FF2B5EF4-FFF2-40B4-BE49-F238E27FC236}">
                <a16:creationId xmlns:a16="http://schemas.microsoft.com/office/drawing/2014/main" id="{C62A66BC-9F0D-4FE9-87BB-A674DAE7F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570" y="764375"/>
            <a:ext cx="1261553" cy="657690"/>
          </a:xfrm>
          <a:prstGeom prst="rect">
            <a:avLst/>
          </a:prstGeom>
        </p:spPr>
      </p:pic>
      <p:sp>
        <p:nvSpPr>
          <p:cNvPr id="10" name="TextBox 9">
            <a:extLst>
              <a:ext uri="{FF2B5EF4-FFF2-40B4-BE49-F238E27FC236}">
                <a16:creationId xmlns:a16="http://schemas.microsoft.com/office/drawing/2014/main" id="{6CC2554E-DBE8-4C55-B63F-D970622716A8}"/>
              </a:ext>
            </a:extLst>
          </p:cNvPr>
          <p:cNvSpPr txBox="1"/>
          <p:nvPr/>
        </p:nvSpPr>
        <p:spPr>
          <a:xfrm>
            <a:off x="690318" y="4569532"/>
            <a:ext cx="10515600" cy="830997"/>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a:t>How do we do that?  Knowing what we know about EMC, and knowing what the public doesn’t know about EMC, there are things we can do at the local level.</a:t>
            </a:r>
          </a:p>
        </p:txBody>
      </p:sp>
    </p:spTree>
    <p:extLst>
      <p:ext uri="{BB962C8B-B14F-4D97-AF65-F5344CB8AC3E}">
        <p14:creationId xmlns:p14="http://schemas.microsoft.com/office/powerpoint/2010/main" val="24424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F3078-59D5-481D-A7FA-C0A88F2D0349}"/>
              </a:ext>
            </a:extLst>
          </p:cNvPr>
          <p:cNvSpPr txBox="1"/>
          <p:nvPr/>
        </p:nvSpPr>
        <p:spPr>
          <a:xfrm>
            <a:off x="1303020" y="1366006"/>
            <a:ext cx="9955530" cy="4493538"/>
          </a:xfrm>
          <a:prstGeom prst="rect">
            <a:avLst/>
          </a:prstGeom>
          <a:noFill/>
        </p:spPr>
        <p:txBody>
          <a:bodyPr wrap="square" rtlCol="0">
            <a:spAutoFit/>
          </a:bodyPr>
          <a:lstStyle/>
          <a:p>
            <a:r>
              <a:rPr lang="en-US" sz="3200" b="1" dirty="0"/>
              <a:t>The Chicago Chapter has been involved in two programs:</a:t>
            </a:r>
          </a:p>
          <a:p>
            <a:pPr marL="285750" indent="-285750">
              <a:buFont typeface="Arial" panose="020B0604020202020204" pitchFamily="34" charset="0"/>
              <a:buChar char="•"/>
            </a:pPr>
            <a:r>
              <a:rPr lang="en-US" sz="3200" dirty="0"/>
              <a:t>Science Kits for Public Libraries (SKPL)</a:t>
            </a:r>
          </a:p>
          <a:p>
            <a:r>
              <a:rPr lang="en-US" dirty="0"/>
              <a:t>SKPL seeks to make STEM learning available for children regardless</a:t>
            </a:r>
          </a:p>
          <a:p>
            <a:r>
              <a:rPr lang="en-US" dirty="0"/>
              <a:t>of race, gender, or income. Understanding that not all children have </a:t>
            </a:r>
          </a:p>
          <a:p>
            <a:r>
              <a:rPr lang="en-US" dirty="0"/>
              <a:t>access to high quality science educations due to underfunding, </a:t>
            </a:r>
          </a:p>
          <a:p>
            <a:r>
              <a:rPr lang="en-US" dirty="0"/>
              <a:t>resource allocations, or other conditions, the SKPL program raises funds </a:t>
            </a:r>
          </a:p>
          <a:p>
            <a:r>
              <a:rPr lang="en-US" dirty="0"/>
              <a:t>to provide grants to libraries to purchase science kits, which can be offered for lending just like a book.</a:t>
            </a:r>
          </a:p>
          <a:p>
            <a:endParaRPr lang="en-US" sz="1000" dirty="0"/>
          </a:p>
          <a:p>
            <a:pPr marL="285750" indent="-285750">
              <a:buFont typeface="Arial" panose="020B0604020202020204" pitchFamily="34" charset="0"/>
              <a:buChar char="•"/>
            </a:pPr>
            <a:r>
              <a:rPr lang="en-US" sz="3200" dirty="0"/>
              <a:t>4-week college seminar on EMC</a:t>
            </a:r>
          </a:p>
          <a:p>
            <a:r>
              <a:rPr lang="en-US" dirty="0"/>
              <a:t>In cooperation with the Illinois Institute of Technology, Louann Mlekodaj of the Chicago Chapter put together an EMC seminar for undergraduate engineering students.  Held on four consecutive Saturdays, the program offered an introduction to EMC principles, and included lab exercises in which the students assembled and tested their own printed circuit boards for crosstalk, emission levels, and mitigation techniques.</a:t>
            </a:r>
          </a:p>
        </p:txBody>
      </p:sp>
      <p:pic>
        <p:nvPicPr>
          <p:cNvPr id="4" name="Picture 3">
            <a:extLst>
              <a:ext uri="{FF2B5EF4-FFF2-40B4-BE49-F238E27FC236}">
                <a16:creationId xmlns:a16="http://schemas.microsoft.com/office/drawing/2014/main" id="{900F12F5-9FAF-4A0D-A0C7-7BEF8ADEC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2" y="537210"/>
            <a:ext cx="2619375" cy="685800"/>
          </a:xfrm>
          <a:prstGeom prst="rect">
            <a:avLst/>
          </a:prstGeom>
        </p:spPr>
      </p:pic>
      <p:pic>
        <p:nvPicPr>
          <p:cNvPr id="6" name="Picture 5">
            <a:extLst>
              <a:ext uri="{FF2B5EF4-FFF2-40B4-BE49-F238E27FC236}">
                <a16:creationId xmlns:a16="http://schemas.microsoft.com/office/drawing/2014/main" id="{B942FB79-AC31-4106-899E-E59E3A125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610" y="1872676"/>
            <a:ext cx="2857500" cy="1438275"/>
          </a:xfrm>
          <a:prstGeom prst="rect">
            <a:avLst/>
          </a:prstGeom>
        </p:spPr>
      </p:pic>
    </p:spTree>
    <p:extLst>
      <p:ext uri="{BB962C8B-B14F-4D97-AF65-F5344CB8AC3E}">
        <p14:creationId xmlns:p14="http://schemas.microsoft.com/office/powerpoint/2010/main" val="196530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CD01B5-5188-478C-B19F-AB899C3DAEA3}"/>
              </a:ext>
            </a:extLst>
          </p:cNvPr>
          <p:cNvSpPr txBox="1"/>
          <p:nvPr/>
        </p:nvSpPr>
        <p:spPr>
          <a:xfrm>
            <a:off x="1508760" y="914400"/>
            <a:ext cx="9098280" cy="5016758"/>
          </a:xfrm>
          <a:prstGeom prst="rect">
            <a:avLst/>
          </a:prstGeom>
          <a:noFill/>
        </p:spPr>
        <p:txBody>
          <a:bodyPr wrap="square" rtlCol="0">
            <a:spAutoFit/>
          </a:bodyPr>
          <a:lstStyle/>
          <a:p>
            <a:r>
              <a:rPr lang="en-US" sz="4000" b="1" dirty="0"/>
              <a:t>Summary</a:t>
            </a:r>
          </a:p>
          <a:p>
            <a:pPr marL="571500" indent="-571500">
              <a:buFont typeface="Arial" panose="020B0604020202020204" pitchFamily="34" charset="0"/>
              <a:buChar char="•"/>
            </a:pPr>
            <a:r>
              <a:rPr lang="en-US" sz="2800" dirty="0"/>
              <a:t>EMC is not an art taught in schools or colleges, but will continue to be a vital part of the technical infrastructure.</a:t>
            </a:r>
          </a:p>
          <a:p>
            <a:pPr marL="571500" indent="-571500">
              <a:buFont typeface="Arial" panose="020B0604020202020204" pitchFamily="34" charset="0"/>
              <a:buChar char="•"/>
            </a:pPr>
            <a:r>
              <a:rPr lang="en-US" sz="2800" dirty="0"/>
              <a:t>No group of people are better equipped than the EMC Society to raise EMC awareness and show it off.</a:t>
            </a:r>
          </a:p>
          <a:p>
            <a:pPr marL="571500" indent="-571500">
              <a:buFont typeface="Arial" panose="020B0604020202020204" pitchFamily="34" charset="0"/>
              <a:buChar char="•"/>
            </a:pPr>
            <a:r>
              <a:rPr lang="en-US" sz="2800" dirty="0"/>
              <a:t>EMC is clearly scientific; it’s technical; it requires engineering; it’s an art; </a:t>
            </a:r>
            <a:r>
              <a:rPr lang="en-US" sz="2800"/>
              <a:t>and it employs </a:t>
            </a:r>
            <a:r>
              <a:rPr lang="en-US" sz="2800" dirty="0"/>
              <a:t>mathematics</a:t>
            </a:r>
            <a:r>
              <a:rPr lang="en-US" sz="2800"/>
              <a:t>.     All </a:t>
            </a:r>
            <a:r>
              <a:rPr lang="en-US" sz="2800" dirty="0"/>
              <a:t>the STEAM boxes are checked.</a:t>
            </a:r>
          </a:p>
          <a:p>
            <a:pPr marL="571500" indent="-571500">
              <a:buFont typeface="Arial" panose="020B0604020202020204" pitchFamily="34" charset="0"/>
              <a:buChar char="•"/>
            </a:pPr>
            <a:r>
              <a:rPr lang="en-US" sz="2800" dirty="0"/>
              <a:t>With a modest time investment, local chapters can introduce children and young engineers to EMC and convey its importance in our growing wireless world.</a:t>
            </a:r>
          </a:p>
        </p:txBody>
      </p:sp>
    </p:spTree>
    <p:extLst>
      <p:ext uri="{BB962C8B-B14F-4D97-AF65-F5344CB8AC3E}">
        <p14:creationId xmlns:p14="http://schemas.microsoft.com/office/powerpoint/2010/main" val="162660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54BD0-1347-48A9-91EC-E4E6AA22AB97}"/>
              </a:ext>
            </a:extLst>
          </p:cNvPr>
          <p:cNvSpPr txBox="1"/>
          <p:nvPr/>
        </p:nvSpPr>
        <p:spPr>
          <a:xfrm>
            <a:off x="1135380" y="1895103"/>
            <a:ext cx="4762500" cy="3978012"/>
          </a:xfrm>
          <a:prstGeom prst="rect">
            <a:avLst/>
          </a:prstGeom>
          <a:noFill/>
        </p:spPr>
        <p:txBody>
          <a:bodyPr wrap="square" rtlCol="0">
            <a:spAutoFit/>
          </a:bodyPr>
          <a:lstStyle/>
          <a:p>
            <a:endParaRPr lang="en-US" sz="1050" dirty="0"/>
          </a:p>
          <a:p>
            <a:pPr marL="285750" indent="-285750">
              <a:buFont typeface="Arial" panose="020B0604020202020204" pitchFamily="34" charset="0"/>
              <a:buChar char="•"/>
            </a:pPr>
            <a:r>
              <a:rPr lang="en-US" sz="2800" dirty="0"/>
              <a:t>Amateur Radio is used as the training vehicle.</a:t>
            </a:r>
          </a:p>
          <a:p>
            <a:pPr marL="285750" indent="-285750">
              <a:buFont typeface="Arial" panose="020B0604020202020204" pitchFamily="34" charset="0"/>
              <a:buChar char="•"/>
            </a:pPr>
            <a:r>
              <a:rPr lang="en-US" sz="2800" dirty="0"/>
              <a:t>Kids are invited.</a:t>
            </a:r>
          </a:p>
          <a:p>
            <a:pPr marL="285750" indent="-285750">
              <a:buFont typeface="Arial" panose="020B0604020202020204" pitchFamily="34" charset="0"/>
              <a:buChar char="•"/>
            </a:pPr>
            <a:r>
              <a:rPr lang="en-US" sz="2800" dirty="0"/>
              <a:t>Simple circuits are built and demonstrated.</a:t>
            </a:r>
          </a:p>
          <a:p>
            <a:pPr marL="285750" indent="-285750">
              <a:buFont typeface="Arial" panose="020B0604020202020204" pitchFamily="34" charset="0"/>
              <a:buChar char="•"/>
            </a:pPr>
            <a:r>
              <a:rPr lang="en-US" sz="2800" dirty="0"/>
              <a:t>STEAM (Science, Technology, Engineering, Arts, Math) skills are introduced – and it’s fun.</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C4FDC536-02D6-4A15-83E6-387C98129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899" y="2217420"/>
            <a:ext cx="5668911" cy="4217670"/>
          </a:xfrm>
          <a:prstGeom prst="rect">
            <a:avLst/>
          </a:prstGeom>
        </p:spPr>
      </p:pic>
      <p:sp>
        <p:nvSpPr>
          <p:cNvPr id="5" name="TextBox 4">
            <a:extLst>
              <a:ext uri="{FF2B5EF4-FFF2-40B4-BE49-F238E27FC236}">
                <a16:creationId xmlns:a16="http://schemas.microsoft.com/office/drawing/2014/main" id="{39ABD98E-3223-48C6-80D2-2276CD605FAD}"/>
              </a:ext>
            </a:extLst>
          </p:cNvPr>
          <p:cNvSpPr txBox="1"/>
          <p:nvPr/>
        </p:nvSpPr>
        <p:spPr>
          <a:xfrm>
            <a:off x="1234440" y="560070"/>
            <a:ext cx="7852410" cy="954107"/>
          </a:xfrm>
          <a:prstGeom prst="rect">
            <a:avLst/>
          </a:prstGeom>
          <a:noFill/>
        </p:spPr>
        <p:txBody>
          <a:bodyPr wrap="square" rtlCol="0">
            <a:spAutoFit/>
          </a:bodyPr>
          <a:lstStyle/>
          <a:p>
            <a:pPr algn="ctr"/>
            <a:r>
              <a:rPr lang="en-US" sz="2800" b="1" dirty="0"/>
              <a:t>The Southeast Michigan Chapter’s program involves </a:t>
            </a:r>
          </a:p>
          <a:p>
            <a:pPr algn="ctr"/>
            <a:r>
              <a:rPr lang="en-US" sz="2800" b="1" dirty="0"/>
              <a:t>basic technical introduction at local libraries.</a:t>
            </a:r>
          </a:p>
        </p:txBody>
      </p:sp>
    </p:spTree>
    <p:extLst>
      <p:ext uri="{BB962C8B-B14F-4D97-AF65-F5344CB8AC3E}">
        <p14:creationId xmlns:p14="http://schemas.microsoft.com/office/powerpoint/2010/main" val="181407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STEM Class Cycle</a:t>
            </a:r>
          </a:p>
        </p:txBody>
      </p:sp>
      <p:sp>
        <p:nvSpPr>
          <p:cNvPr id="3" name="Content Placeholder 2"/>
          <p:cNvSpPr>
            <a:spLocks noGrp="1"/>
          </p:cNvSpPr>
          <p:nvPr>
            <p:ph idx="1"/>
          </p:nvPr>
        </p:nvSpPr>
        <p:spPr/>
        <p:txBody>
          <a:bodyPr>
            <a:normAutofit/>
          </a:bodyPr>
          <a:lstStyle/>
          <a:p>
            <a:pPr marL="0" indent="0">
              <a:buNone/>
            </a:pPr>
            <a:r>
              <a:rPr lang="en-US" b="1" dirty="0"/>
              <a:t>IEEE STEM </a:t>
            </a:r>
            <a:r>
              <a:rPr lang="en-US" dirty="0"/>
              <a:t>in Southeastern Michigan has evolved these components:</a:t>
            </a:r>
          </a:p>
          <a:p>
            <a:r>
              <a:rPr lang="en-US" dirty="0"/>
              <a:t>Krypto:  Math card game (in middle-schools)</a:t>
            </a:r>
          </a:p>
          <a:p>
            <a:r>
              <a:rPr lang="en-US" dirty="0"/>
              <a:t>Library (donated) science learning kits</a:t>
            </a:r>
          </a:p>
        </p:txBody>
      </p:sp>
      <p:sp>
        <p:nvSpPr>
          <p:cNvPr id="4" name="Date Placeholder 3"/>
          <p:cNvSpPr>
            <a:spLocks noGrp="1"/>
          </p:cNvSpPr>
          <p:nvPr>
            <p:ph type="dt" sz="half" idx="10"/>
          </p:nvPr>
        </p:nvSpPr>
        <p:spPr/>
        <p:txBody>
          <a:bodyPr/>
          <a:lstStyle/>
          <a:p>
            <a:r>
              <a:rPr lang="en-US"/>
              <a:t>1/13/2017</a:t>
            </a:r>
          </a:p>
        </p:txBody>
      </p:sp>
      <p:sp>
        <p:nvSpPr>
          <p:cNvPr id="5" name="Footer Placeholder 4"/>
          <p:cNvSpPr>
            <a:spLocks noGrp="1"/>
          </p:cNvSpPr>
          <p:nvPr>
            <p:ph type="ftr" sz="quarter" idx="11"/>
          </p:nvPr>
        </p:nvSpPr>
        <p:spPr/>
        <p:txBody>
          <a:bodyPr/>
          <a:lstStyle/>
          <a:p>
            <a:r>
              <a:rPr lang="fr-FR"/>
              <a:t>License &amp; Code / QRP Rig - Classes</a:t>
            </a:r>
            <a:endParaRPr lang="en-US"/>
          </a:p>
        </p:txBody>
      </p:sp>
      <p:sp>
        <p:nvSpPr>
          <p:cNvPr id="6" name="Slide Number Placeholder 5"/>
          <p:cNvSpPr>
            <a:spLocks noGrp="1"/>
          </p:cNvSpPr>
          <p:nvPr>
            <p:ph type="sldNum" sz="quarter" idx="12"/>
          </p:nvPr>
        </p:nvSpPr>
        <p:spPr/>
        <p:txBody>
          <a:bodyPr/>
          <a:lstStyle/>
          <a:p>
            <a:fld id="{F9B9FC70-248D-4856-BDC0-C2B61E39FFB8}" type="slidenum">
              <a:rPr lang="en-US" smtClean="0"/>
              <a:t>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3352801"/>
            <a:ext cx="2689035" cy="1910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86201"/>
            <a:ext cx="28575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Kimball\Documents\IEEE\MGA\R4\Sem\Operatin_Units\Standing_Committees\Education\Activities\SEM_STEM_Programs\SEM Libraries\Dearborn_Heights\Photos\100_0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535" y="467100"/>
            <a:ext cx="3848100" cy="288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Class Cycle</a:t>
            </a:r>
          </a:p>
        </p:txBody>
      </p:sp>
      <p:sp>
        <p:nvSpPr>
          <p:cNvPr id="3" name="Content Placeholder 2"/>
          <p:cNvSpPr>
            <a:spLocks noGrp="1"/>
          </p:cNvSpPr>
          <p:nvPr>
            <p:ph idx="1"/>
          </p:nvPr>
        </p:nvSpPr>
        <p:spPr/>
        <p:txBody>
          <a:bodyPr>
            <a:normAutofit/>
          </a:bodyPr>
          <a:lstStyle/>
          <a:p>
            <a:pPr marL="0" indent="0">
              <a:buNone/>
            </a:pPr>
            <a:r>
              <a:rPr lang="en-US" b="1" dirty="0"/>
              <a:t>STEM </a:t>
            </a:r>
            <a:r>
              <a:rPr lang="en-US" dirty="0"/>
              <a:t>in Southeastern Michigan has evolved these components:</a:t>
            </a:r>
          </a:p>
          <a:p>
            <a:r>
              <a:rPr lang="en-US" dirty="0">
                <a:solidFill>
                  <a:srgbClr val="0066CC"/>
                </a:solidFill>
              </a:rPr>
              <a:t>Krypto:  Math card game (in schools)</a:t>
            </a:r>
          </a:p>
          <a:p>
            <a:r>
              <a:rPr lang="en-US" dirty="0">
                <a:solidFill>
                  <a:srgbClr val="0066CC"/>
                </a:solidFill>
              </a:rPr>
              <a:t>Library (donated) science learning kits</a:t>
            </a:r>
          </a:p>
          <a:p>
            <a:r>
              <a:rPr lang="en-US" dirty="0"/>
              <a:t>Observation &amp; Measurement Class</a:t>
            </a:r>
          </a:p>
          <a:p>
            <a:r>
              <a:rPr lang="en-US" dirty="0"/>
              <a:t>Fundamentals of Electricity Class</a:t>
            </a:r>
          </a:p>
          <a:p>
            <a:endParaRPr lang="en-US" dirty="0"/>
          </a:p>
          <a:p>
            <a:pPr marL="0" indent="0">
              <a:buNone/>
            </a:pPr>
            <a:r>
              <a:rPr lang="en-US" dirty="0"/>
              <a:t>Nothing to follow…..</a:t>
            </a:r>
          </a:p>
        </p:txBody>
      </p:sp>
      <p:sp>
        <p:nvSpPr>
          <p:cNvPr id="4" name="Date Placeholder 3"/>
          <p:cNvSpPr>
            <a:spLocks noGrp="1"/>
          </p:cNvSpPr>
          <p:nvPr>
            <p:ph type="dt" sz="half" idx="10"/>
          </p:nvPr>
        </p:nvSpPr>
        <p:spPr/>
        <p:txBody>
          <a:bodyPr/>
          <a:lstStyle/>
          <a:p>
            <a:r>
              <a:rPr lang="en-US"/>
              <a:t>1/13/2017</a:t>
            </a:r>
          </a:p>
        </p:txBody>
      </p:sp>
      <p:sp>
        <p:nvSpPr>
          <p:cNvPr id="5" name="Footer Placeholder 4"/>
          <p:cNvSpPr>
            <a:spLocks noGrp="1"/>
          </p:cNvSpPr>
          <p:nvPr>
            <p:ph type="ftr" sz="quarter" idx="11"/>
          </p:nvPr>
        </p:nvSpPr>
        <p:spPr/>
        <p:txBody>
          <a:bodyPr/>
          <a:lstStyle/>
          <a:p>
            <a:r>
              <a:rPr lang="fr-FR"/>
              <a:t>License &amp; Code / QRP Rig - Classes</a:t>
            </a:r>
            <a:endParaRPr lang="en-US"/>
          </a:p>
        </p:txBody>
      </p:sp>
      <p:sp>
        <p:nvSpPr>
          <p:cNvPr id="6" name="Slide Number Placeholder 5"/>
          <p:cNvSpPr>
            <a:spLocks noGrp="1"/>
          </p:cNvSpPr>
          <p:nvPr>
            <p:ph type="sldNum" sz="quarter" idx="12"/>
          </p:nvPr>
        </p:nvSpPr>
        <p:spPr/>
        <p:txBody>
          <a:bodyPr/>
          <a:lstStyle/>
          <a:p>
            <a:fld id="{F9B9FC70-248D-4856-BDC0-C2B61E39FFB8}" type="slidenum">
              <a:rPr lang="en-US" smtClean="0"/>
              <a:t>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706273"/>
            <a:ext cx="3146425"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22123"/>
            <a:ext cx="49815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23" y="500513"/>
            <a:ext cx="49815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5" y="546124"/>
            <a:ext cx="49815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1" y="1517485"/>
            <a:ext cx="498157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subTnLst>
                                    <p:set>
                                      <p:cBhvr override="childStyle">
                                        <p:cTn dur="1" fill="hold" display="0" masterRel="nextClick" afterEffect="1"/>
                                        <p:tgtEl>
                                          <p:spTgt spid="307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subTnLst>
                                    <p:set>
                                      <p:cBhvr override="childStyle">
                                        <p:cTn dur="1" fill="hold" display="0" masterRel="nextClick" afterEffect="1"/>
                                        <p:tgtEl>
                                          <p:spTgt spid="307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fade">
                                      <p:cBhvr>
                                        <p:cTn id="37" dur="500"/>
                                        <p:tgtEl>
                                          <p:spTgt spid="3078"/>
                                        </p:tgtEl>
                                      </p:cBhvr>
                                    </p:animEffec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Amateur Radio Class(</a:t>
            </a:r>
            <a:r>
              <a:rPr lang="en-US" b="1" dirty="0" err="1">
                <a:latin typeface="+mn-lt"/>
              </a:rPr>
              <a:t>es</a:t>
            </a:r>
            <a:r>
              <a:rPr lang="en-US" b="1" dirty="0">
                <a:latin typeface="+mn-lt"/>
              </a:rPr>
              <a:t>)</a:t>
            </a:r>
          </a:p>
        </p:txBody>
      </p:sp>
      <p:sp>
        <p:nvSpPr>
          <p:cNvPr id="3" name="Content Placeholder 2"/>
          <p:cNvSpPr>
            <a:spLocks noGrp="1"/>
          </p:cNvSpPr>
          <p:nvPr>
            <p:ph idx="1"/>
          </p:nvPr>
        </p:nvSpPr>
        <p:spPr>
          <a:xfrm>
            <a:off x="838200" y="1825625"/>
            <a:ext cx="10888980" cy="4351338"/>
          </a:xfrm>
        </p:spPr>
        <p:txBody>
          <a:bodyPr>
            <a:normAutofit fontScale="92500" lnSpcReduction="10000"/>
          </a:bodyPr>
          <a:lstStyle/>
          <a:p>
            <a:r>
              <a:rPr lang="en-US" dirty="0"/>
              <a:t>The IEEE ‘Fundamentals of Electricity’ class is followed with ‘Amateur Radio’….</a:t>
            </a:r>
          </a:p>
          <a:p>
            <a:r>
              <a:rPr lang="en-US" dirty="0"/>
              <a:t>9 Week Technician License Class:</a:t>
            </a:r>
          </a:p>
          <a:p>
            <a:pPr marL="0" indent="0">
              <a:buNone/>
            </a:pPr>
            <a:r>
              <a:rPr lang="en-US" dirty="0"/>
              <a:t>	</a:t>
            </a:r>
            <a:r>
              <a:rPr lang="en-US" i="1" dirty="0"/>
              <a:t> </a:t>
            </a:r>
            <a:r>
              <a:rPr lang="en-US" b="1" i="1" dirty="0"/>
              <a:t>KB6NU</a:t>
            </a:r>
            <a:r>
              <a:rPr lang="en-US" i="1" dirty="0"/>
              <a:t> </a:t>
            </a:r>
            <a:r>
              <a:rPr lang="en-US" i="1" u="sng" dirty="0"/>
              <a:t>Dan </a:t>
            </a:r>
            <a:r>
              <a:rPr lang="en-US" i="1" u="sng" dirty="0" err="1"/>
              <a:t>Romanchick</a:t>
            </a:r>
            <a:r>
              <a:rPr lang="en-US" i="1" dirty="0" err="1"/>
              <a:t>’s</a:t>
            </a:r>
            <a:r>
              <a:rPr lang="en-US" i="1" dirty="0"/>
              <a:t> </a:t>
            </a:r>
            <a:r>
              <a:rPr lang="en-US" dirty="0">
                <a:solidFill>
                  <a:schemeClr val="bg1">
                    <a:lumMod val="50000"/>
                  </a:schemeClr>
                </a:solidFill>
              </a:rPr>
              <a:t>(Free: On-line)</a:t>
            </a:r>
          </a:p>
          <a:p>
            <a:pPr marL="400050" lvl="1" indent="0">
              <a:buNone/>
            </a:pPr>
            <a:r>
              <a:rPr lang="en-US" dirty="0"/>
              <a:t>“</a:t>
            </a:r>
            <a:r>
              <a:rPr lang="en-US" i="1" dirty="0"/>
              <a:t>No-Nonsense Technician Class License Study Guide</a:t>
            </a:r>
            <a:r>
              <a:rPr lang="en-US" dirty="0"/>
              <a:t>”</a:t>
            </a:r>
          </a:p>
          <a:p>
            <a:pPr marL="400050" lvl="1" indent="0">
              <a:buNone/>
            </a:pPr>
            <a:r>
              <a:rPr lang="en-US" dirty="0"/>
              <a:t>(Students read each Chapter before class!!!)</a:t>
            </a:r>
          </a:p>
          <a:p>
            <a:pPr marL="457200" indent="-457200"/>
            <a:r>
              <a:rPr lang="en-US" dirty="0"/>
              <a:t>Plus - Morse Code Class (</a:t>
            </a:r>
            <a:r>
              <a:rPr lang="en-US" i="1" u="sng" dirty="0"/>
              <a:t>Koch method</a:t>
            </a:r>
            <a:r>
              <a:rPr lang="en-US" dirty="0"/>
              <a:t>)</a:t>
            </a:r>
          </a:p>
          <a:p>
            <a:pPr marL="0" indent="0">
              <a:buNone/>
            </a:pPr>
            <a:r>
              <a:rPr lang="en-US" dirty="0"/>
              <a:t>                 (Students ‘practice’ using free, on-line, software.)  </a:t>
            </a:r>
          </a:p>
          <a:p>
            <a:r>
              <a:rPr lang="en-US" dirty="0"/>
              <a:t>10</a:t>
            </a:r>
            <a:r>
              <a:rPr lang="en-US" baseline="30000" dirty="0"/>
              <a:t>th</a:t>
            </a:r>
            <a:r>
              <a:rPr lang="en-US" dirty="0"/>
              <a:t> Week: VE Exam </a:t>
            </a:r>
          </a:p>
          <a:p>
            <a:pPr marL="0" indent="0">
              <a:buNone/>
            </a:pPr>
            <a:r>
              <a:rPr lang="en-US" dirty="0"/>
              <a:t>               (</a:t>
            </a:r>
            <a:r>
              <a:rPr lang="en-US" i="1" dirty="0"/>
              <a:t>Optional for Students</a:t>
            </a:r>
            <a:r>
              <a:rPr lang="en-US" dirty="0"/>
              <a:t>) </a:t>
            </a:r>
          </a:p>
          <a:p>
            <a:r>
              <a:rPr lang="en-US" dirty="0"/>
              <a:t>…Then…</a:t>
            </a:r>
          </a:p>
        </p:txBody>
      </p:sp>
      <p:sp>
        <p:nvSpPr>
          <p:cNvPr id="4" name="Date Placeholder 3"/>
          <p:cNvSpPr>
            <a:spLocks noGrp="1"/>
          </p:cNvSpPr>
          <p:nvPr>
            <p:ph type="dt" sz="half" idx="10"/>
          </p:nvPr>
        </p:nvSpPr>
        <p:spPr/>
        <p:txBody>
          <a:bodyPr/>
          <a:lstStyle/>
          <a:p>
            <a:r>
              <a:rPr lang="en-US"/>
              <a:t>1/13/2017</a:t>
            </a:r>
          </a:p>
        </p:txBody>
      </p:sp>
      <p:sp>
        <p:nvSpPr>
          <p:cNvPr id="5" name="Footer Placeholder 4"/>
          <p:cNvSpPr>
            <a:spLocks noGrp="1"/>
          </p:cNvSpPr>
          <p:nvPr>
            <p:ph type="ftr" sz="quarter" idx="11"/>
          </p:nvPr>
        </p:nvSpPr>
        <p:spPr/>
        <p:txBody>
          <a:bodyPr/>
          <a:lstStyle/>
          <a:p>
            <a:r>
              <a:rPr lang="fr-FR"/>
              <a:t>License &amp; Code / QRP Rig - Classes</a:t>
            </a:r>
            <a:endParaRPr lang="en-US"/>
          </a:p>
        </p:txBody>
      </p:sp>
      <p:sp>
        <p:nvSpPr>
          <p:cNvPr id="6" name="Slide Number Placeholder 5"/>
          <p:cNvSpPr>
            <a:spLocks noGrp="1"/>
          </p:cNvSpPr>
          <p:nvPr>
            <p:ph type="sldNum" sz="quarter" idx="12"/>
          </p:nvPr>
        </p:nvSpPr>
        <p:spPr/>
        <p:txBody>
          <a:bodyPr/>
          <a:lstStyle/>
          <a:p>
            <a:fld id="{F9B9FC70-248D-4856-BDC0-C2B61E39FFB8}" type="slidenum">
              <a:rPr lang="en-US" smtClean="0"/>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4648200"/>
            <a:ext cx="24320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6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par>
                                <p:cTn id="27" presetID="10"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‘Makers’ Classes</a:t>
            </a:r>
          </a:p>
        </p:txBody>
      </p:sp>
      <p:sp>
        <p:nvSpPr>
          <p:cNvPr id="3" name="Content Placeholder 2"/>
          <p:cNvSpPr>
            <a:spLocks noGrp="1"/>
          </p:cNvSpPr>
          <p:nvPr>
            <p:ph idx="1"/>
          </p:nvPr>
        </p:nvSpPr>
        <p:spPr/>
        <p:txBody>
          <a:bodyPr>
            <a:normAutofit/>
          </a:bodyPr>
          <a:lstStyle/>
          <a:p>
            <a:r>
              <a:rPr lang="en-US" dirty="0"/>
              <a:t>Teach </a:t>
            </a:r>
            <a:r>
              <a:rPr lang="en-US" b="1" u="sng" dirty="0"/>
              <a:t>safe</a:t>
            </a:r>
            <a:r>
              <a:rPr lang="en-US" dirty="0"/>
              <a:t> &amp; correct soldering methods,  </a:t>
            </a:r>
          </a:p>
          <a:p>
            <a:pPr marL="800100" lvl="2" indent="0">
              <a:buNone/>
            </a:pPr>
            <a:r>
              <a:rPr lang="en-US" dirty="0"/>
              <a:t>(</a:t>
            </a:r>
            <a:r>
              <a:rPr lang="en-US" b="1" i="1" dirty="0">
                <a:solidFill>
                  <a:srgbClr val="0070C0"/>
                </a:solidFill>
              </a:rPr>
              <a:t>We supply the soldering tools &amp; equipment.)</a:t>
            </a:r>
          </a:p>
          <a:p>
            <a:r>
              <a:rPr lang="en-US" dirty="0"/>
              <a:t>Help students build their own* progressively challenging QRP </a:t>
            </a:r>
            <a:r>
              <a:rPr lang="en-US" u="sng" dirty="0"/>
              <a:t>kit</a:t>
            </a:r>
            <a:r>
              <a:rPr lang="en-US" dirty="0"/>
              <a:t> projects, </a:t>
            </a:r>
          </a:p>
          <a:p>
            <a:pPr marL="0" indent="0">
              <a:buNone/>
            </a:pPr>
            <a:r>
              <a:rPr lang="en-US" b="1" dirty="0">
                <a:solidFill>
                  <a:srgbClr val="0070C0"/>
                </a:solidFill>
              </a:rPr>
              <a:t>	</a:t>
            </a:r>
            <a:r>
              <a:rPr lang="en-US" sz="2400" b="1" i="1" dirty="0">
                <a:solidFill>
                  <a:srgbClr val="0070C0"/>
                </a:solidFill>
              </a:rPr>
              <a:t>*Students pay for their own kits, and then own their rigs.”  </a:t>
            </a:r>
          </a:p>
          <a:p>
            <a:r>
              <a:rPr lang="en-US" dirty="0"/>
              <a:t>The series of kits assembles a complete </a:t>
            </a:r>
            <a:r>
              <a:rPr lang="en-US" u="sng" dirty="0"/>
              <a:t>Low Power (QRP)</a:t>
            </a:r>
            <a:r>
              <a:rPr lang="en-US" dirty="0"/>
              <a:t>, </a:t>
            </a:r>
            <a:r>
              <a:rPr lang="en-US" u="sng" dirty="0"/>
              <a:t>Morse code (CW</a:t>
            </a:r>
            <a:r>
              <a:rPr lang="en-US" dirty="0"/>
              <a:t>) radio station,   </a:t>
            </a:r>
          </a:p>
          <a:p>
            <a:r>
              <a:rPr lang="en-US" dirty="0"/>
              <a:t>Proof of each kit operation by ‘Elmers’</a:t>
            </a:r>
          </a:p>
          <a:p>
            <a:r>
              <a:rPr lang="en-US" dirty="0"/>
              <a:t>Last ‘class’ concludes w/setup and </a:t>
            </a:r>
            <a:r>
              <a:rPr lang="en-US" u="sng" dirty="0"/>
              <a:t>1</a:t>
            </a:r>
            <a:r>
              <a:rPr lang="en-US" u="sng" baseline="30000" dirty="0"/>
              <a:t>st</a:t>
            </a:r>
            <a:r>
              <a:rPr lang="en-US" u="sng" dirty="0"/>
              <a:t> contact</a:t>
            </a:r>
            <a:r>
              <a:rPr lang="en-US" dirty="0"/>
              <a:t> assistance.    </a:t>
            </a:r>
          </a:p>
        </p:txBody>
      </p:sp>
      <p:sp>
        <p:nvSpPr>
          <p:cNvPr id="4" name="Date Placeholder 3"/>
          <p:cNvSpPr>
            <a:spLocks noGrp="1"/>
          </p:cNvSpPr>
          <p:nvPr>
            <p:ph type="dt" sz="half" idx="10"/>
          </p:nvPr>
        </p:nvSpPr>
        <p:spPr/>
        <p:txBody>
          <a:bodyPr/>
          <a:lstStyle/>
          <a:p>
            <a:r>
              <a:rPr lang="en-US"/>
              <a:t>1/13/2017</a:t>
            </a:r>
          </a:p>
        </p:txBody>
      </p:sp>
      <p:sp>
        <p:nvSpPr>
          <p:cNvPr id="5" name="Footer Placeholder 4"/>
          <p:cNvSpPr>
            <a:spLocks noGrp="1"/>
          </p:cNvSpPr>
          <p:nvPr>
            <p:ph type="ftr" sz="quarter" idx="11"/>
          </p:nvPr>
        </p:nvSpPr>
        <p:spPr/>
        <p:txBody>
          <a:bodyPr/>
          <a:lstStyle/>
          <a:p>
            <a:r>
              <a:rPr lang="fr-FR"/>
              <a:t>License &amp; Code / QRP Rig - Classes</a:t>
            </a:r>
            <a:endParaRPr lang="en-US"/>
          </a:p>
        </p:txBody>
      </p:sp>
      <p:sp>
        <p:nvSpPr>
          <p:cNvPr id="6" name="Slide Number Placeholder 5"/>
          <p:cNvSpPr>
            <a:spLocks noGrp="1"/>
          </p:cNvSpPr>
          <p:nvPr>
            <p:ph type="sldNum" sz="quarter" idx="12"/>
          </p:nvPr>
        </p:nvSpPr>
        <p:spPr/>
        <p:txBody>
          <a:bodyPr/>
          <a:lstStyle/>
          <a:p>
            <a:fld id="{F9B9FC70-248D-4856-BDC0-C2B61E39FFB8}" type="slidenum">
              <a:rPr lang="en-US" smtClean="0"/>
              <a:pPr/>
              <a:t>6</a:t>
            </a:fld>
            <a:endParaRPr lang="en-US"/>
          </a:p>
        </p:txBody>
      </p:sp>
    </p:spTree>
    <p:extLst>
      <p:ext uri="{BB962C8B-B14F-4D97-AF65-F5344CB8AC3E}">
        <p14:creationId xmlns:p14="http://schemas.microsoft.com/office/powerpoint/2010/main" val="31478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Easy-to-start kits</a:t>
            </a:r>
          </a:p>
        </p:txBody>
      </p:sp>
      <p:sp>
        <p:nvSpPr>
          <p:cNvPr id="5" name="Date Placeholder 4"/>
          <p:cNvSpPr>
            <a:spLocks noGrp="1"/>
          </p:cNvSpPr>
          <p:nvPr>
            <p:ph type="dt" sz="half" idx="10"/>
          </p:nvPr>
        </p:nvSpPr>
        <p:spPr/>
        <p:txBody>
          <a:bodyPr/>
          <a:lstStyle/>
          <a:p>
            <a:r>
              <a:rPr lang="en-US"/>
              <a:t>1/13/2017</a:t>
            </a:r>
          </a:p>
        </p:txBody>
      </p:sp>
      <p:sp>
        <p:nvSpPr>
          <p:cNvPr id="6" name="Footer Placeholder 5"/>
          <p:cNvSpPr>
            <a:spLocks noGrp="1"/>
          </p:cNvSpPr>
          <p:nvPr>
            <p:ph type="ftr" sz="quarter" idx="11"/>
          </p:nvPr>
        </p:nvSpPr>
        <p:spPr/>
        <p:txBody>
          <a:bodyPr/>
          <a:lstStyle/>
          <a:p>
            <a:r>
              <a:rPr lang="fr-FR"/>
              <a:t>License &amp; Code / QRP Rig - Classes</a:t>
            </a:r>
            <a:endParaRPr lang="en-US"/>
          </a:p>
        </p:txBody>
      </p:sp>
      <p:sp>
        <p:nvSpPr>
          <p:cNvPr id="7" name="Slide Number Placeholder 6"/>
          <p:cNvSpPr>
            <a:spLocks noGrp="1"/>
          </p:cNvSpPr>
          <p:nvPr>
            <p:ph type="sldNum" sz="quarter" idx="12"/>
          </p:nvPr>
        </p:nvSpPr>
        <p:spPr/>
        <p:txBody>
          <a:bodyPr/>
          <a:lstStyle/>
          <a:p>
            <a:fld id="{F9B9FC70-248D-4856-BDC0-C2B61E39FFB8}" type="slidenum">
              <a:rPr lang="en-US" smtClean="0"/>
              <a:t>7</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0" t="8406" r="3948" b="22951"/>
          <a:stretch/>
        </p:blipFill>
        <p:spPr bwMode="auto">
          <a:xfrm>
            <a:off x="3397103" y="1532786"/>
            <a:ext cx="5560828" cy="518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26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1200" y="274638"/>
            <a:ext cx="8229600" cy="944562"/>
          </a:xfrm>
        </p:spPr>
        <p:txBody>
          <a:bodyPr>
            <a:normAutofit fontScale="90000"/>
          </a:bodyPr>
          <a:lstStyle/>
          <a:p>
            <a:pPr algn="ctr"/>
            <a:r>
              <a:rPr lang="en-US" b="1" dirty="0">
                <a:latin typeface="+mn-lt"/>
              </a:rPr>
              <a:t>Suggested Construction Sequence</a:t>
            </a:r>
            <a:br>
              <a:rPr lang="en-US" b="1" dirty="0">
                <a:latin typeface="+mn-lt"/>
              </a:rPr>
            </a:br>
            <a:r>
              <a:rPr lang="en-US" b="1" dirty="0">
                <a:latin typeface="+mn-lt"/>
              </a:rPr>
              <a:t>(</a:t>
            </a:r>
            <a:r>
              <a:rPr lang="en-US" sz="3100" b="1" i="1" dirty="0">
                <a:latin typeface="+mn-lt"/>
              </a:rPr>
              <a:t>Students pay for their own ‘kits’</a:t>
            </a:r>
            <a:r>
              <a:rPr lang="en-US" sz="3100" b="1" dirty="0">
                <a:latin typeface="+mn-lt"/>
              </a:rPr>
              <a:t>)</a:t>
            </a:r>
          </a:p>
        </p:txBody>
      </p:sp>
      <p:sp>
        <p:nvSpPr>
          <p:cNvPr id="11" name="Text Placeholder 10"/>
          <p:cNvSpPr>
            <a:spLocks noGrp="1"/>
          </p:cNvSpPr>
          <p:nvPr>
            <p:ph type="body" idx="1"/>
          </p:nvPr>
        </p:nvSpPr>
        <p:spPr/>
        <p:txBody>
          <a:bodyPr/>
          <a:lstStyle/>
          <a:p>
            <a:r>
              <a:rPr lang="en-US" dirty="0"/>
              <a:t>Kits</a:t>
            </a:r>
          </a:p>
        </p:txBody>
      </p:sp>
      <p:sp>
        <p:nvSpPr>
          <p:cNvPr id="9" name="Content Placeholder 8"/>
          <p:cNvSpPr>
            <a:spLocks noGrp="1"/>
          </p:cNvSpPr>
          <p:nvPr>
            <p:ph sz="half" idx="2"/>
          </p:nvPr>
        </p:nvSpPr>
        <p:spPr/>
        <p:txBody>
          <a:bodyPr>
            <a:normAutofit fontScale="92500" lnSpcReduction="10000"/>
          </a:bodyPr>
          <a:lstStyle/>
          <a:p>
            <a:pPr marL="514350" indent="-514350">
              <a:buFont typeface="+mj-lt"/>
              <a:buAutoNum type="arabicPeriod"/>
            </a:pPr>
            <a:r>
              <a:rPr lang="en-US" dirty="0"/>
              <a:t>12 Watt Load &amp; </a:t>
            </a:r>
            <a:r>
              <a:rPr lang="en-US" dirty="0" err="1"/>
              <a:t>Pwr</a:t>
            </a:r>
            <a:r>
              <a:rPr lang="en-US" dirty="0"/>
              <a:t> </a:t>
            </a:r>
            <a:r>
              <a:rPr lang="en-US" dirty="0" err="1"/>
              <a:t>Mtr</a:t>
            </a:r>
            <a:r>
              <a:rPr lang="en-US" dirty="0"/>
              <a:t>, </a:t>
            </a:r>
          </a:p>
          <a:p>
            <a:pPr marL="514350" indent="-514350">
              <a:buFont typeface="+mj-lt"/>
              <a:buAutoNum type="arabicPeriod"/>
            </a:pPr>
            <a:r>
              <a:rPr lang="en-US" dirty="0"/>
              <a:t>Antenna Tuner (2 options)</a:t>
            </a:r>
          </a:p>
          <a:p>
            <a:pPr marL="514350" indent="-514350">
              <a:buFont typeface="+mj-lt"/>
              <a:buAutoNum type="arabicPeriod"/>
            </a:pPr>
            <a:r>
              <a:rPr lang="en-US" dirty="0"/>
              <a:t>Single Lever </a:t>
            </a:r>
            <a:r>
              <a:rPr lang="en-US" dirty="0" err="1"/>
              <a:t>Keyer</a:t>
            </a:r>
            <a:r>
              <a:rPr lang="en-US" dirty="0"/>
              <a:t> /Paddle</a:t>
            </a:r>
          </a:p>
          <a:p>
            <a:pPr marL="514350" indent="-514350">
              <a:buFont typeface="+mj-lt"/>
              <a:buAutoNum type="arabicPeriod"/>
            </a:pPr>
            <a:r>
              <a:rPr lang="en-US" dirty="0"/>
              <a:t>Digital Frequency Counter</a:t>
            </a:r>
          </a:p>
          <a:p>
            <a:pPr marL="514350" indent="-514350">
              <a:buFont typeface="+mj-lt"/>
              <a:buAutoNum type="arabicPeriod"/>
            </a:pPr>
            <a:r>
              <a:rPr lang="en-US" dirty="0"/>
              <a:t>Forty-9er QRP Rig</a:t>
            </a:r>
          </a:p>
          <a:p>
            <a:pPr marL="514350" indent="-514350">
              <a:buFont typeface="+mj-lt"/>
              <a:buAutoNum type="arabicPeriod"/>
            </a:pPr>
            <a:r>
              <a:rPr lang="en-US" dirty="0"/>
              <a:t>CW Audio Filter</a:t>
            </a:r>
          </a:p>
          <a:p>
            <a:pPr marL="514350" indent="-514350">
              <a:buFont typeface="+mj-lt"/>
              <a:buAutoNum type="arabicPeriod"/>
            </a:pPr>
            <a:r>
              <a:rPr lang="en-US" dirty="0"/>
              <a:t>Long Wire / Wire</a:t>
            </a:r>
          </a:p>
          <a:p>
            <a:pPr marL="514350" indent="-514350">
              <a:buFont typeface="+mj-lt"/>
              <a:buAutoNum type="arabicPeriod"/>
            </a:pPr>
            <a:r>
              <a:rPr lang="en-US" dirty="0"/>
              <a:t>Battery &amp; Charger Sys. </a:t>
            </a:r>
          </a:p>
        </p:txBody>
      </p:sp>
      <p:sp>
        <p:nvSpPr>
          <p:cNvPr id="12" name="Text Placeholder 11"/>
          <p:cNvSpPr>
            <a:spLocks noGrp="1"/>
          </p:cNvSpPr>
          <p:nvPr>
            <p:ph type="body" sz="quarter" idx="3"/>
          </p:nvPr>
        </p:nvSpPr>
        <p:spPr/>
        <p:txBody>
          <a:bodyPr/>
          <a:lstStyle/>
          <a:p>
            <a:r>
              <a:rPr lang="en-US" dirty="0"/>
              <a:t>Cost $</a:t>
            </a:r>
          </a:p>
        </p:txBody>
      </p:sp>
      <p:sp>
        <p:nvSpPr>
          <p:cNvPr id="13" name="Content Placeholder 12"/>
          <p:cNvSpPr>
            <a:spLocks noGrp="1"/>
          </p:cNvSpPr>
          <p:nvPr>
            <p:ph sz="quarter" idx="4"/>
          </p:nvPr>
        </p:nvSpPr>
        <p:spPr/>
        <p:txBody>
          <a:bodyPr>
            <a:normAutofit fontScale="92500" lnSpcReduction="10000"/>
          </a:bodyPr>
          <a:lstStyle/>
          <a:p>
            <a:r>
              <a:rPr lang="en-US" dirty="0"/>
              <a:t>$10</a:t>
            </a:r>
          </a:p>
          <a:p>
            <a:r>
              <a:rPr lang="en-US" dirty="0"/>
              <a:t>$25 / $35</a:t>
            </a:r>
          </a:p>
          <a:p>
            <a:r>
              <a:rPr lang="en-US" dirty="0"/>
              <a:t>$25</a:t>
            </a:r>
          </a:p>
          <a:p>
            <a:r>
              <a:rPr lang="en-US" dirty="0"/>
              <a:t>$15</a:t>
            </a:r>
          </a:p>
          <a:p>
            <a:r>
              <a:rPr lang="en-US" dirty="0"/>
              <a:t>$12</a:t>
            </a:r>
          </a:p>
          <a:p>
            <a:r>
              <a:rPr lang="en-US" dirty="0"/>
              <a:t>$20</a:t>
            </a:r>
          </a:p>
          <a:p>
            <a:r>
              <a:rPr lang="en-US" dirty="0"/>
              <a:t>$10</a:t>
            </a:r>
          </a:p>
          <a:p>
            <a:r>
              <a:rPr lang="en-US" dirty="0"/>
              <a:t>TBD</a:t>
            </a:r>
          </a:p>
        </p:txBody>
      </p:sp>
      <p:sp>
        <p:nvSpPr>
          <p:cNvPr id="5" name="Date Placeholder 4"/>
          <p:cNvSpPr>
            <a:spLocks noGrp="1"/>
          </p:cNvSpPr>
          <p:nvPr>
            <p:ph type="dt" sz="half" idx="10"/>
          </p:nvPr>
        </p:nvSpPr>
        <p:spPr/>
        <p:txBody>
          <a:bodyPr/>
          <a:lstStyle/>
          <a:p>
            <a:r>
              <a:rPr lang="en-US"/>
              <a:t>1/13/2017</a:t>
            </a:r>
          </a:p>
        </p:txBody>
      </p:sp>
      <p:sp>
        <p:nvSpPr>
          <p:cNvPr id="6" name="Footer Placeholder 5"/>
          <p:cNvSpPr>
            <a:spLocks noGrp="1"/>
          </p:cNvSpPr>
          <p:nvPr>
            <p:ph type="ftr" sz="quarter" idx="11"/>
          </p:nvPr>
        </p:nvSpPr>
        <p:spPr/>
        <p:txBody>
          <a:bodyPr/>
          <a:lstStyle/>
          <a:p>
            <a:r>
              <a:rPr lang="fr-FR"/>
              <a:t>License &amp; Code / QRP Rig - Classes</a:t>
            </a:r>
            <a:endParaRPr lang="en-US"/>
          </a:p>
        </p:txBody>
      </p:sp>
      <p:sp>
        <p:nvSpPr>
          <p:cNvPr id="7" name="Slide Number Placeholder 6"/>
          <p:cNvSpPr>
            <a:spLocks noGrp="1"/>
          </p:cNvSpPr>
          <p:nvPr>
            <p:ph type="sldNum" sz="quarter" idx="12"/>
          </p:nvPr>
        </p:nvSpPr>
        <p:spPr/>
        <p:txBody>
          <a:bodyPr/>
          <a:lstStyle/>
          <a:p>
            <a:fld id="{F9B9FC70-248D-4856-BDC0-C2B61E39FFB8}" type="slidenum">
              <a:rPr lang="en-US" smtClean="0"/>
              <a:t>8</a:t>
            </a:fld>
            <a:endParaRPr lang="en-US"/>
          </a:p>
        </p:txBody>
      </p:sp>
    </p:spTree>
    <p:extLst>
      <p:ext uri="{BB962C8B-B14F-4D97-AF65-F5344CB8AC3E}">
        <p14:creationId xmlns:p14="http://schemas.microsoft.com/office/powerpoint/2010/main" val="331712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Next Steps</a:t>
            </a:r>
          </a:p>
        </p:txBody>
      </p:sp>
      <p:sp>
        <p:nvSpPr>
          <p:cNvPr id="11" name="Content Placeholder 10"/>
          <p:cNvSpPr>
            <a:spLocks noGrp="1"/>
          </p:cNvSpPr>
          <p:nvPr>
            <p:ph idx="1"/>
          </p:nvPr>
        </p:nvSpPr>
        <p:spPr/>
        <p:txBody>
          <a:bodyPr>
            <a:normAutofit/>
          </a:bodyPr>
          <a:lstStyle/>
          <a:p>
            <a:r>
              <a:rPr lang="en-US" dirty="0"/>
              <a:t>Commitment from local </a:t>
            </a:r>
            <a:r>
              <a:rPr lang="en-US" u="sng" dirty="0"/>
              <a:t>Amateur Radio Clubs</a:t>
            </a:r>
            <a:r>
              <a:rPr lang="en-US" dirty="0"/>
              <a:t> &amp; </a:t>
            </a:r>
            <a:r>
              <a:rPr lang="en-US" u="sng" dirty="0"/>
              <a:t>Other Volunteers</a:t>
            </a:r>
          </a:p>
          <a:p>
            <a:pPr lvl="1"/>
            <a:r>
              <a:rPr lang="en-US" dirty="0"/>
              <a:t>License Class &amp; Morse Code portion</a:t>
            </a:r>
          </a:p>
          <a:p>
            <a:pPr lvl="1"/>
            <a:r>
              <a:rPr lang="en-US" dirty="0"/>
              <a:t>Parallel, or concurrent QRP (very low power) kit-builders workshops</a:t>
            </a:r>
          </a:p>
          <a:p>
            <a:pPr lvl="1"/>
            <a:r>
              <a:rPr lang="en-US" dirty="0"/>
              <a:t>Info about local clubs  </a:t>
            </a:r>
          </a:p>
          <a:p>
            <a:r>
              <a:rPr lang="en-US" dirty="0"/>
              <a:t>Lock in Dates with Library, School, or Other Location</a:t>
            </a:r>
          </a:p>
          <a:p>
            <a:pPr lvl="1"/>
            <a:r>
              <a:rPr lang="en-US" dirty="0"/>
              <a:t>License &amp; Code Classes</a:t>
            </a:r>
          </a:p>
          <a:p>
            <a:pPr lvl="1"/>
            <a:r>
              <a:rPr lang="en-US" dirty="0"/>
              <a:t>Kit Builders Workshops</a:t>
            </a:r>
          </a:p>
          <a:p>
            <a:r>
              <a:rPr lang="en-US" dirty="0"/>
              <a:t>Seek funding for Soldering Equipment</a:t>
            </a:r>
          </a:p>
        </p:txBody>
      </p:sp>
      <p:sp>
        <p:nvSpPr>
          <p:cNvPr id="7" name="Date Placeholder 6"/>
          <p:cNvSpPr>
            <a:spLocks noGrp="1"/>
          </p:cNvSpPr>
          <p:nvPr>
            <p:ph type="dt" sz="half" idx="10"/>
          </p:nvPr>
        </p:nvSpPr>
        <p:spPr/>
        <p:txBody>
          <a:bodyPr/>
          <a:lstStyle/>
          <a:p>
            <a:r>
              <a:rPr lang="en-US"/>
              <a:t>1/13/2017</a:t>
            </a:r>
          </a:p>
        </p:txBody>
      </p:sp>
      <p:sp>
        <p:nvSpPr>
          <p:cNvPr id="8" name="Footer Placeholder 7"/>
          <p:cNvSpPr>
            <a:spLocks noGrp="1"/>
          </p:cNvSpPr>
          <p:nvPr>
            <p:ph type="ftr" sz="quarter" idx="11"/>
          </p:nvPr>
        </p:nvSpPr>
        <p:spPr/>
        <p:txBody>
          <a:bodyPr/>
          <a:lstStyle/>
          <a:p>
            <a:r>
              <a:rPr lang="fr-FR"/>
              <a:t>License &amp; Code / QRP Rig - Classes</a:t>
            </a:r>
            <a:endParaRPr lang="en-US"/>
          </a:p>
        </p:txBody>
      </p:sp>
      <p:sp>
        <p:nvSpPr>
          <p:cNvPr id="9" name="Slide Number Placeholder 8"/>
          <p:cNvSpPr>
            <a:spLocks noGrp="1"/>
          </p:cNvSpPr>
          <p:nvPr>
            <p:ph type="sldNum" sz="quarter" idx="12"/>
          </p:nvPr>
        </p:nvSpPr>
        <p:spPr/>
        <p:txBody>
          <a:bodyPr/>
          <a:lstStyle/>
          <a:p>
            <a:fld id="{F9B9FC70-248D-4856-BDC0-C2B61E39FFB8}" type="slidenum">
              <a:rPr lang="en-US" smtClean="0"/>
              <a:t>9</a:t>
            </a:fld>
            <a:endParaRPr lang="en-US"/>
          </a:p>
        </p:txBody>
      </p:sp>
    </p:spTree>
    <p:extLst>
      <p:ext uri="{BB962C8B-B14F-4D97-AF65-F5344CB8AC3E}">
        <p14:creationId xmlns:p14="http://schemas.microsoft.com/office/powerpoint/2010/main" val="42806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subTnLst>
                                    <p:animClr clrSpc="rgb" dir="cw">
                                      <p:cBhvr override="childStyle">
                                        <p:cTn dur="1" fill="hold" display="0" masterRel="nextClick" afterEffect="1"/>
                                        <p:tgtEl>
                                          <p:spTgt spid="11">
                                            <p:txEl>
                                              <p:pRg st="1" end="1"/>
                                            </p:txEl>
                                          </p:spTgt>
                                        </p:tgtEl>
                                        <p:attrNameLst>
                                          <p:attrName>ppt_c</p:attrName>
                                        </p:attrNameLst>
                                      </p:cBhvr>
                                      <p:to>
                                        <a:schemeClr val="accent1"/>
                                      </p:to>
                                    </p:animClr>
                                  </p:sub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chemeClr val="accent1"/>
                                      </p:to>
                                    </p:animClr>
                                  </p:subTnLst>
                                </p:cTn>
                              </p:par>
                            </p:childTnLst>
                          </p:cTn>
                        </p:par>
                        <p:par>
                          <p:cTn id="16" fill="hold">
                            <p:stCondLst>
                              <p:cond delay="5500"/>
                            </p:stCondLst>
                            <p:childTnLst>
                              <p:par>
                                <p:cTn id="17" presetID="10" presetClass="entr" presetSubtype="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chemeClr val="accent1"/>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fade">
                                      <p:cBhvr>
                                        <p:cTn id="29" dur="2000"/>
                                        <p:tgtEl>
                                          <p:spTgt spid="11">
                                            <p:txEl>
                                              <p:pRg st="5" end="5"/>
                                            </p:txEl>
                                          </p:spTgt>
                                        </p:tgtEl>
                                      </p:cBhvr>
                                    </p:animEffect>
                                  </p:childTnLst>
                                  <p:subTnLst>
                                    <p:animClr clrSpc="rgb" dir="cw">
                                      <p:cBhvr override="childStyle">
                                        <p:cTn dur="1" fill="hold" display="0" masterRel="nextClick" afterEffect="1"/>
                                        <p:tgtEl>
                                          <p:spTgt spid="11">
                                            <p:txEl>
                                              <p:pRg st="5" end="5"/>
                                            </p:txEl>
                                          </p:spTgt>
                                        </p:tgtEl>
                                        <p:attrNameLst>
                                          <p:attrName>ppt_c</p:attrName>
                                        </p:attrNameLst>
                                      </p:cBhvr>
                                      <p:to>
                                        <a:schemeClr val="accent1"/>
                                      </p:to>
                                    </p:animClr>
                                  </p:sub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fade">
                                      <p:cBhvr>
                                        <p:cTn id="33" dur="2000"/>
                                        <p:tgtEl>
                                          <p:spTgt spid="11">
                                            <p:txEl>
                                              <p:pRg st="6" end="6"/>
                                            </p:txEl>
                                          </p:spTgt>
                                        </p:tgtEl>
                                      </p:cBhvr>
                                    </p:animEffect>
                                  </p:childTnLst>
                                  <p:subTnLst>
                                    <p:animClr clrSpc="rgb" dir="cw">
                                      <p:cBhvr override="childStyle">
                                        <p:cTn dur="1" fill="hold" display="0" masterRel="nextClick" afterEffect="1"/>
                                        <p:tgtEl>
                                          <p:spTgt spid="11">
                                            <p:txEl>
                                              <p:pRg st="6" end="6"/>
                                            </p:txEl>
                                          </p:spTgt>
                                        </p:tgtEl>
                                        <p:attrNameLst>
                                          <p:attrName>ppt_c</p:attrName>
                                        </p:attrNameLst>
                                      </p:cBhvr>
                                      <p:to>
                                        <a:schemeClr val="accent1"/>
                                      </p:to>
                                    </p:animClr>
                                  </p:sub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688</Words>
  <Application>Microsoft Office PowerPoint</Application>
  <PresentationFormat>Widescreen</PresentationFormat>
  <Paragraphs>109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STEM Class Cycle</vt:lpstr>
      <vt:lpstr>STEM Class Cycle</vt:lpstr>
      <vt:lpstr>Amateur Radio Class(es)</vt:lpstr>
      <vt:lpstr>‘Makers’ Classes</vt:lpstr>
      <vt:lpstr>Easy-to-start kits</vt:lpstr>
      <vt:lpstr>Suggested Construction Sequence (Students pay for their own ‘kits’)</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Braxton</dc:creator>
  <cp:lastModifiedBy>Braxton</cp:lastModifiedBy>
  <cp:revision>8</cp:revision>
  <dcterms:created xsi:type="dcterms:W3CDTF">2019-07-17T02:06:29Z</dcterms:created>
  <dcterms:modified xsi:type="dcterms:W3CDTF">2019-07-17T03:18:25Z</dcterms:modified>
</cp:coreProperties>
</file>