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67" r:id="rId4"/>
    <p:sldId id="368" r:id="rId5"/>
    <p:sldId id="369" r:id="rId6"/>
    <p:sldId id="375" r:id="rId7"/>
    <p:sldId id="278" r:id="rId8"/>
    <p:sldId id="285" r:id="rId9"/>
    <p:sldId id="308" r:id="rId10"/>
    <p:sldId id="309" r:id="rId11"/>
    <p:sldId id="364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3"/>
    <p:restoredTop sz="94886"/>
  </p:normalViewPr>
  <p:slideViewPr>
    <p:cSldViewPr>
      <p:cViewPr>
        <p:scale>
          <a:sx n="91" d="100"/>
          <a:sy n="91" d="100"/>
        </p:scale>
        <p:origin x="1832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2DE-AC1D-4FE3-A358-E74CEF810EF4}" type="datetimeFigureOut">
              <a:rPr lang="ko-KR" altLang="en-US" smtClean="0"/>
              <a:t>2017. 8. 8.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B7C-1A27-4C9B-8144-302994452B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924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2DE-AC1D-4FE3-A358-E74CEF810EF4}" type="datetimeFigureOut">
              <a:rPr lang="ko-KR" altLang="en-US" smtClean="0"/>
              <a:t>2017. 8. 8.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B7C-1A27-4C9B-8144-302994452B65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4"/>
          <a:stretch/>
        </p:blipFill>
        <p:spPr>
          <a:xfrm>
            <a:off x="0" y="956345"/>
            <a:ext cx="9144000" cy="5901655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" y="0"/>
            <a:ext cx="914260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7884368" y="6536377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6C64F97-5A08-4971-98A6-CD927478A6E5}" type="slidenum">
              <a:rPr lang="ko-KR" altLang="en-US" sz="1200" smtClean="0"/>
              <a:pPr algn="r"/>
              <a:t>‹#›</a:t>
            </a:fld>
            <a:r>
              <a:rPr lang="ko-KR" altLang="en-US" sz="1200" dirty="0" smtClean="0"/>
              <a:t> </a:t>
            </a:r>
            <a:r>
              <a:rPr lang="en-US" altLang="ko-KR" sz="1200" dirty="0" smtClean="0"/>
              <a:t>/ </a:t>
            </a:r>
            <a:r>
              <a:rPr lang="en-US" altLang="ko-KR" sz="1200" dirty="0" smtClean="0"/>
              <a:t>11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09185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B2DE-AC1D-4FE3-A358-E74CEF810EF4}" type="datetimeFigureOut">
              <a:rPr lang="ko-KR" altLang="en-US" smtClean="0"/>
              <a:t>2017. 8. 8.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42B7C-1A27-4C9B-8144-302994452B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484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source=images&amp;cd=&amp;cad=rja&amp;uact=8&amp;ved=0ahUKEwi01pPb0efTAhVFxbwKHVKHAkYQjRwIBw&amp;url=http://blog.naver.com/PostView.nhn?blogId=yonseiblog&amp;logNo=220765611014&amp;parentCategoryNo=&amp;categoryNo=7&amp;viewDate=&amp;isShowPopularPosts=true&amp;from=search&amp;psig=AFQjCNEt_1vF2_Fgw5izuLT8qIPx95kOTQ&amp;ust=1494585123830773" TargetMode="External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6528" y="4756676"/>
            <a:ext cx="747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err="1" smtClean="0">
                <a:solidFill>
                  <a:schemeClr val="bg1"/>
                </a:solidFill>
              </a:rPr>
              <a:t>Seungyoung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 </a:t>
            </a:r>
            <a:r>
              <a:rPr lang="en-US" altLang="ko-KR" sz="3600" b="1" dirty="0" err="1" smtClean="0">
                <a:solidFill>
                  <a:schemeClr val="bg1"/>
                </a:solidFill>
              </a:rPr>
              <a:t>Ahn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 (KAIST, Korea)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9675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5. Events  </a:t>
            </a:r>
            <a:endParaRPr lang="ko-KR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71532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2000" b="1" dirty="0" smtClean="0"/>
              <a:t>Banquet</a:t>
            </a:r>
            <a:br>
              <a:rPr lang="en-US" altLang="ko-KR" sz="2000" b="1" dirty="0" smtClean="0"/>
            </a:br>
            <a:r>
              <a:rPr lang="en-US" altLang="ko-KR" sz="2000" b="1" dirty="0" smtClean="0"/>
              <a:t>(Day 3, June 22)</a:t>
            </a:r>
            <a:endParaRPr lang="en-US" altLang="ko-KR" sz="2000" b="1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24847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25391"/>
            <a:ext cx="3635748" cy="267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933056"/>
            <a:ext cx="454529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2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9675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6. </a:t>
            </a:r>
            <a:r>
              <a:rPr lang="en-US" altLang="ko-KR" sz="2800" b="1" dirty="0" smtClean="0"/>
              <a:t>Upcomming Conferences</a:t>
            </a:r>
            <a:endParaRPr lang="ko-KR" altLang="en-US" sz="2800" b="1" dirty="0"/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734888" y="1916832"/>
            <a:ext cx="7077472" cy="30243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sz="2000" b="1" dirty="0"/>
              <a:t>IEEE EMC Symposium </a:t>
            </a:r>
            <a:r>
              <a:rPr lang="en-US" altLang="ko-KR" sz="2000" b="1" dirty="0" smtClean="0"/>
              <a:t>2017 at Washington DC</a:t>
            </a:r>
          </a:p>
          <a:p>
            <a:pPr marL="971550" lvl="1" indent="-571500">
              <a:buFont typeface="Arial" charset="0"/>
              <a:buChar char="•"/>
            </a:pPr>
            <a:r>
              <a:rPr lang="en-US" altLang="ko-KR" sz="2000" b="1" dirty="0" smtClean="0"/>
              <a:t>7 -11 Aug, 2017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ko-KR" sz="20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2000" b="1" dirty="0" smtClean="0"/>
              <a:t>APEMC </a:t>
            </a:r>
            <a:r>
              <a:rPr lang="en-US" altLang="ko-KR" sz="2000" b="1" dirty="0"/>
              <a:t>2018 at Singapore</a:t>
            </a:r>
          </a:p>
          <a:p>
            <a:pPr marL="971550" lvl="1" indent="-571500">
              <a:buFont typeface="Arial" charset="0"/>
              <a:buChar char="•"/>
            </a:pPr>
            <a:r>
              <a:rPr lang="en-US" altLang="ko-KR" sz="2000" b="1" dirty="0"/>
              <a:t>14-17 May, 2018</a:t>
            </a:r>
          </a:p>
          <a:p>
            <a:pPr marL="400050" lvl="1" indent="0">
              <a:buNone/>
            </a:pPr>
            <a:endParaRPr lang="en-US" altLang="ko-KR" sz="2000" b="1" dirty="0"/>
          </a:p>
          <a:p>
            <a:pPr marL="571500" indent="-571500">
              <a:buFont typeface="Arial" charset="0"/>
              <a:buChar char="•"/>
            </a:pPr>
            <a:endParaRPr lang="en-US" altLang="ko-KR" sz="2000" b="1" dirty="0" smtClean="0"/>
          </a:p>
          <a:p>
            <a:pPr marL="0" indent="0">
              <a:buNone/>
            </a:pPr>
            <a:endParaRPr lang="en-US" altLang="ko-KR" sz="2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29709"/>
            <a:ext cx="165618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29709"/>
            <a:ext cx="2304256" cy="329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8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9675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1. </a:t>
            </a:r>
            <a:r>
              <a:rPr lang="en-US" altLang="ko-KR" sz="2800" b="1" dirty="0" smtClean="0"/>
              <a:t>General Information</a:t>
            </a:r>
            <a:endParaRPr lang="ko-KR" alt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77281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Title : APEMC 2017</a:t>
            </a:r>
          </a:p>
          <a:p>
            <a:r>
              <a:rPr lang="en-US" altLang="ko-KR" sz="1600" b="1" dirty="0" smtClean="0"/>
              <a:t>      (2017 Asia-Pacific International Symposium on Electromagnetic Compatibility) </a:t>
            </a:r>
            <a:endParaRPr lang="ko-KR" alt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2452826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Date : 20-23 June, 2017 </a:t>
            </a:r>
            <a:endParaRPr lang="ko-KR" alt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2924944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Vanue : The Commons, Yonsei University, Seoul, Korea </a:t>
            </a:r>
            <a:endParaRPr lang="ko-KR" altLang="en-US" sz="2000" b="1" dirty="0"/>
          </a:p>
        </p:txBody>
      </p:sp>
      <p:pic>
        <p:nvPicPr>
          <p:cNvPr id="7" name="그림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81128"/>
            <a:ext cx="3600400" cy="2160240"/>
          </a:xfrm>
          <a:prstGeom prst="rect">
            <a:avLst/>
          </a:prstGeom>
        </p:spPr>
      </p:pic>
      <p:pic>
        <p:nvPicPr>
          <p:cNvPr id="8" name="irc_mi" descr="연세대 백양누리에 대한 이미지 검색결과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581128"/>
            <a:ext cx="36004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5536" y="342900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Organized by :  </a:t>
            </a:r>
            <a:endParaRPr lang="ko-KR" altLang="en-US" sz="20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88431"/>
            <a:ext cx="624458" cy="45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44" y="3410967"/>
            <a:ext cx="1007740" cy="36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792088" cy="39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5536" y="3892986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Co-organized by :  </a:t>
            </a:r>
            <a:endParaRPr lang="ko-KR" altLang="en-US" sz="2000" b="1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123239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134" y="3933055"/>
            <a:ext cx="89289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9675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2. Conference Summary  </a:t>
            </a:r>
            <a:endParaRPr lang="ko-KR" altLang="en-US" sz="2800" b="1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755576" y="1916832"/>
            <a:ext cx="8229600" cy="43924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sz="2400" b="1" dirty="0" smtClean="0"/>
              <a:t>Papers</a:t>
            </a:r>
          </a:p>
          <a:p>
            <a:pPr lvl="1"/>
            <a:r>
              <a:rPr lang="en-US" altLang="ko-KR" sz="2000" dirty="0" smtClean="0"/>
              <a:t>Submitted: 202 (17 Countries)</a:t>
            </a:r>
          </a:p>
          <a:p>
            <a:pPr lvl="1"/>
            <a:r>
              <a:rPr lang="en-US" altLang="ko-KR" sz="2000" dirty="0" smtClean="0"/>
              <a:t>Accepted: 163</a:t>
            </a:r>
          </a:p>
          <a:p>
            <a:pPr lvl="2"/>
            <a:r>
              <a:rPr lang="en-US" altLang="ko-KR" sz="2000" dirty="0" smtClean="0"/>
              <a:t>Oral: 115</a:t>
            </a:r>
          </a:p>
          <a:p>
            <a:pPr lvl="2"/>
            <a:r>
              <a:rPr lang="en-US" altLang="ko-KR" sz="2000" dirty="0" smtClean="0"/>
              <a:t>Poster: 48</a:t>
            </a:r>
          </a:p>
          <a:p>
            <a:pPr lvl="1"/>
            <a:r>
              <a:rPr lang="en-US" altLang="ko-KR" sz="2000" dirty="0" smtClean="0"/>
              <a:t>Acceptance Ratio: 80.7%</a:t>
            </a:r>
          </a:p>
          <a:p>
            <a:pPr lvl="2"/>
            <a:endParaRPr lang="en-US" altLang="ko-K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2400" b="1" dirty="0" smtClean="0"/>
              <a:t>Attendees</a:t>
            </a:r>
          </a:p>
          <a:p>
            <a:pPr lvl="1"/>
            <a:r>
              <a:rPr lang="en-US" altLang="ko-KR" sz="2000" dirty="0" smtClean="0"/>
              <a:t>Total: 415 (21 Countries)</a:t>
            </a:r>
          </a:p>
          <a:p>
            <a:pPr lvl="2">
              <a:tabLst>
                <a:tab pos="3943350" algn="l"/>
              </a:tabLst>
            </a:pPr>
            <a:r>
              <a:rPr lang="en-US" altLang="ko-KR" sz="2000" dirty="0" smtClean="0"/>
              <a:t>Conference </a:t>
            </a:r>
            <a:r>
              <a:rPr lang="en-US" altLang="ko-KR" sz="2000" dirty="0" smtClean="0"/>
              <a:t>Participants	: </a:t>
            </a:r>
            <a:r>
              <a:rPr lang="en-US" altLang="ko-KR" sz="2000" dirty="0" smtClean="0"/>
              <a:t>337</a:t>
            </a:r>
            <a:endParaRPr lang="en-US" altLang="ko-KR" sz="2000" dirty="0"/>
          </a:p>
          <a:p>
            <a:pPr lvl="2">
              <a:tabLst>
                <a:tab pos="3943350" algn="l"/>
              </a:tabLst>
            </a:pPr>
            <a:r>
              <a:rPr lang="en-US" altLang="ko-KR" sz="2000" dirty="0" smtClean="0"/>
              <a:t>Exhibitors   </a:t>
            </a:r>
            <a:r>
              <a:rPr lang="en-US" altLang="ko-KR" sz="2000" dirty="0" smtClean="0"/>
              <a:t>	: </a:t>
            </a:r>
            <a:r>
              <a:rPr lang="en-US" altLang="ko-KR" sz="2000" dirty="0" smtClean="0"/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15109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9675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2. Conference Summary  </a:t>
            </a:r>
            <a:endParaRPr lang="ko-KR" altLang="en-US" sz="2800" b="1" dirty="0"/>
          </a:p>
        </p:txBody>
      </p:sp>
      <p:sp>
        <p:nvSpPr>
          <p:cNvPr id="10" name="직사각형 9"/>
          <p:cNvSpPr/>
          <p:nvPr/>
        </p:nvSpPr>
        <p:spPr>
          <a:xfrm>
            <a:off x="755576" y="1700808"/>
            <a:ext cx="2983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Accepted Papers</a:t>
            </a:r>
            <a:endParaRPr lang="en-US" altLang="ko-KR" sz="2400" b="1" dirty="0"/>
          </a:p>
        </p:txBody>
      </p:sp>
      <p:grpSp>
        <p:nvGrpSpPr>
          <p:cNvPr id="3" name="그룹 2"/>
          <p:cNvGrpSpPr/>
          <p:nvPr/>
        </p:nvGrpSpPr>
        <p:grpSpPr>
          <a:xfrm>
            <a:off x="323528" y="1988840"/>
            <a:ext cx="8580843" cy="4613800"/>
            <a:chOff x="719138" y="2244200"/>
            <a:chExt cx="7705725" cy="414326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482"/>
            <a:stretch/>
          </p:blipFill>
          <p:spPr bwMode="auto">
            <a:xfrm>
              <a:off x="719138" y="3429000"/>
              <a:ext cx="7705725" cy="2958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671"/>
            <a:stretch/>
          </p:blipFill>
          <p:spPr bwMode="auto">
            <a:xfrm>
              <a:off x="719138" y="2244200"/>
              <a:ext cx="7705725" cy="1045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자유형 1"/>
            <p:cNvSpPr/>
            <p:nvPr/>
          </p:nvSpPr>
          <p:spPr>
            <a:xfrm flipV="1">
              <a:off x="765624" y="3205398"/>
              <a:ext cx="1014883" cy="131498"/>
            </a:xfrm>
            <a:custGeom>
              <a:avLst/>
              <a:gdLst>
                <a:gd name="connsiteX0" fmla="*/ 0 w 1014883"/>
                <a:gd name="connsiteY0" fmla="*/ 0 h 131498"/>
                <a:gd name="connsiteX1" fmla="*/ 381837 w 1014883"/>
                <a:gd name="connsiteY1" fmla="*/ 130629 h 131498"/>
                <a:gd name="connsiteX2" fmla="*/ 703384 w 1014883"/>
                <a:gd name="connsiteY2" fmla="*/ 60290 h 131498"/>
                <a:gd name="connsiteX3" fmla="*/ 1014883 w 1014883"/>
                <a:gd name="connsiteY3" fmla="*/ 130629 h 131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883" h="131498">
                  <a:moveTo>
                    <a:pt x="0" y="0"/>
                  </a:moveTo>
                  <a:cubicBezTo>
                    <a:pt x="132303" y="60290"/>
                    <a:pt x="264606" y="120581"/>
                    <a:pt x="381837" y="130629"/>
                  </a:cubicBezTo>
                  <a:cubicBezTo>
                    <a:pt x="499068" y="140677"/>
                    <a:pt x="597876" y="60290"/>
                    <a:pt x="703384" y="60290"/>
                  </a:cubicBezTo>
                  <a:cubicBezTo>
                    <a:pt x="808892" y="60290"/>
                    <a:pt x="911887" y="95459"/>
                    <a:pt x="1014883" y="13062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 12"/>
            <p:cNvSpPr/>
            <p:nvPr/>
          </p:nvSpPr>
          <p:spPr>
            <a:xfrm flipV="1">
              <a:off x="765624" y="3353203"/>
              <a:ext cx="1014883" cy="131498"/>
            </a:xfrm>
            <a:custGeom>
              <a:avLst/>
              <a:gdLst>
                <a:gd name="connsiteX0" fmla="*/ 0 w 1014883"/>
                <a:gd name="connsiteY0" fmla="*/ 0 h 131498"/>
                <a:gd name="connsiteX1" fmla="*/ 381837 w 1014883"/>
                <a:gd name="connsiteY1" fmla="*/ 130629 h 131498"/>
                <a:gd name="connsiteX2" fmla="*/ 703384 w 1014883"/>
                <a:gd name="connsiteY2" fmla="*/ 60290 h 131498"/>
                <a:gd name="connsiteX3" fmla="*/ 1014883 w 1014883"/>
                <a:gd name="connsiteY3" fmla="*/ 130629 h 131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883" h="131498">
                  <a:moveTo>
                    <a:pt x="0" y="0"/>
                  </a:moveTo>
                  <a:cubicBezTo>
                    <a:pt x="132303" y="60290"/>
                    <a:pt x="264606" y="120581"/>
                    <a:pt x="381837" y="130629"/>
                  </a:cubicBezTo>
                  <a:cubicBezTo>
                    <a:pt x="499068" y="140677"/>
                    <a:pt x="597876" y="60290"/>
                    <a:pt x="703384" y="60290"/>
                  </a:cubicBezTo>
                  <a:cubicBezTo>
                    <a:pt x="808892" y="60290"/>
                    <a:pt x="911887" y="95459"/>
                    <a:pt x="1014883" y="13062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472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556792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b="1" dirty="0" smtClean="0"/>
              <a:t>Paper Awards</a:t>
            </a:r>
            <a:endParaRPr lang="en-US" altLang="ko-KR" sz="1400" b="1" dirty="0" smtClean="0"/>
          </a:p>
          <a:p>
            <a:pPr>
              <a:lnSpc>
                <a:spcPct val="140000"/>
              </a:lnSpc>
            </a:pPr>
            <a:r>
              <a:rPr lang="en-US" altLang="ko-KR" sz="1400" b="1" dirty="0" smtClean="0"/>
              <a:t>    </a:t>
            </a:r>
            <a:r>
              <a:rPr lang="en-US" altLang="ko-KR" sz="1400" b="1" dirty="0" smtClean="0"/>
              <a:t>1. Best Paper Awards </a:t>
            </a:r>
          </a:p>
          <a:p>
            <a:pPr>
              <a:lnSpc>
                <a:spcPct val="140000"/>
              </a:lnSpc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    1) Yuta Inoue and Hideki </a:t>
            </a:r>
            <a:r>
              <a:rPr lang="en-US" altLang="ko-KR" sz="1400" dirty="0" err="1" smtClean="0"/>
              <a:t>Asai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(Shizuoka University, Japan)</a:t>
            </a:r>
            <a:endParaRPr lang="en-US" altLang="ko-KR" sz="1400" dirty="0" smtClean="0"/>
          </a:p>
          <a:p>
            <a:pPr>
              <a:lnSpc>
                <a:spcPct val="140000"/>
              </a:lnSpc>
            </a:pPr>
            <a:r>
              <a:rPr lang="en-US" altLang="ko-KR" sz="1400" dirty="0" smtClean="0"/>
              <a:t>       2) Yun-</a:t>
            </a:r>
            <a:r>
              <a:rPr lang="en-US" altLang="ko-KR" sz="1400" dirty="0" err="1" smtClean="0"/>
              <a:t>sil</a:t>
            </a:r>
            <a:r>
              <a:rPr lang="en-US" altLang="ko-KR" sz="1400" dirty="0"/>
              <a:t> Lee </a:t>
            </a:r>
            <a:r>
              <a:rPr lang="en-US" altLang="ko-KR" sz="1400" dirty="0" smtClean="0"/>
              <a:t>(</a:t>
            </a:r>
            <a:r>
              <a:rPr lang="en-US" altLang="ko-KR" sz="1400" dirty="0" err="1"/>
              <a:t>Ewha</a:t>
            </a:r>
            <a:r>
              <a:rPr lang="en-US" altLang="ko-KR" sz="1400" dirty="0"/>
              <a:t> </a:t>
            </a:r>
            <a:r>
              <a:rPr lang="en-US" altLang="ko-KR" sz="1400" dirty="0" err="1"/>
              <a:t>Womans</a:t>
            </a:r>
            <a:r>
              <a:rPr lang="en-US" altLang="ko-KR" sz="1400" dirty="0"/>
              <a:t> University, Korea)</a:t>
            </a:r>
            <a:endParaRPr lang="en-US" altLang="ko-KR" sz="1400" dirty="0" smtClean="0"/>
          </a:p>
          <a:p>
            <a:pPr>
              <a:lnSpc>
                <a:spcPct val="140000"/>
              </a:lnSpc>
            </a:pPr>
            <a:r>
              <a:rPr lang="en-US" altLang="ko-KR" sz="1400" dirty="0" smtClean="0"/>
              <a:t>       3</a:t>
            </a:r>
            <a:r>
              <a:rPr lang="en-US" altLang="ko-KR" sz="1400" dirty="0" smtClean="0"/>
              <a:t>) </a:t>
            </a:r>
            <a:r>
              <a:rPr lang="en-US" altLang="ko-KR" sz="1400" dirty="0" err="1" smtClean="0"/>
              <a:t>Chulsoon</a:t>
            </a:r>
            <a:r>
              <a:rPr lang="en-US" altLang="ko-KR" sz="1400" dirty="0" smtClean="0"/>
              <a:t> </a:t>
            </a:r>
            <a:r>
              <a:rPr lang="en-US" altLang="ko-KR" sz="1400" dirty="0" smtClean="0"/>
              <a:t>Hwang et al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(Missouri University of Science and Technology, USA</a:t>
            </a:r>
            <a:r>
              <a:rPr lang="en-US" altLang="ko-KR" sz="1400" dirty="0" smtClean="0"/>
              <a:t>)</a:t>
            </a:r>
            <a:r>
              <a:rPr lang="en-US" altLang="ko-KR" sz="1400" dirty="0" smtClean="0"/>
              <a:t>           </a:t>
            </a:r>
          </a:p>
          <a:p>
            <a:pPr>
              <a:lnSpc>
                <a:spcPct val="140000"/>
              </a:lnSpc>
            </a:pPr>
            <a:r>
              <a:rPr lang="en-US" altLang="ko-KR" sz="1400" b="1" dirty="0"/>
              <a:t> </a:t>
            </a:r>
            <a:r>
              <a:rPr lang="en-US" altLang="ko-KR" sz="1400" b="1" dirty="0" smtClean="0"/>
              <a:t>   2. </a:t>
            </a:r>
            <a:r>
              <a:rPr lang="en-US" altLang="ko-KR" sz="1400" b="1" dirty="0"/>
              <a:t>Best </a:t>
            </a:r>
            <a:r>
              <a:rPr lang="en-US" altLang="ko-KR" sz="1400" b="1" dirty="0" smtClean="0"/>
              <a:t>Student Paper Awards</a:t>
            </a:r>
          </a:p>
          <a:p>
            <a:pPr>
              <a:lnSpc>
                <a:spcPct val="140000"/>
              </a:lnSpc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    </a:t>
            </a:r>
            <a:r>
              <a:rPr lang="en-US" altLang="ko-KR" sz="1400" dirty="0"/>
              <a:t>1) </a:t>
            </a:r>
            <a:r>
              <a:rPr lang="en-US" altLang="ko-KR" sz="1400" dirty="0" err="1" smtClean="0"/>
              <a:t>Fei</a:t>
            </a:r>
            <a:r>
              <a:rPr lang="en-US" altLang="ko-KR" sz="1400" dirty="0" smtClean="0"/>
              <a:t>-Fan et al. (</a:t>
            </a:r>
            <a:r>
              <a:rPr lang="en-US" altLang="ko-KR" sz="1400" dirty="0" err="1"/>
              <a:t>Nanyang</a:t>
            </a:r>
            <a:r>
              <a:rPr lang="en-US" altLang="ko-KR" sz="1400" dirty="0"/>
              <a:t> Technological University, Singapore)</a:t>
            </a:r>
          </a:p>
          <a:p>
            <a:pPr>
              <a:lnSpc>
                <a:spcPct val="140000"/>
              </a:lnSpc>
            </a:pPr>
            <a:r>
              <a:rPr lang="en-US" altLang="ko-KR" sz="1400" dirty="0" smtClean="0"/>
              <a:t>       2</a:t>
            </a:r>
            <a:r>
              <a:rPr lang="en-US" altLang="ko-KR" sz="1400" dirty="0"/>
              <a:t>) </a:t>
            </a:r>
            <a:r>
              <a:rPr lang="en-US" altLang="ko-KR" sz="1400" dirty="0" err="1"/>
              <a:t>Nobuhiro</a:t>
            </a:r>
            <a:r>
              <a:rPr lang="en-US" altLang="ko-KR" sz="1400" dirty="0"/>
              <a:t> Kimura and Takahiro Yoshida  (Tokyo University of Science, Japan)</a:t>
            </a:r>
          </a:p>
          <a:p>
            <a:pPr>
              <a:lnSpc>
                <a:spcPct val="140000"/>
              </a:lnSpc>
            </a:pPr>
            <a:r>
              <a:rPr lang="en-US" altLang="ko-KR" sz="1400" dirty="0" smtClean="0"/>
              <a:t>       3</a:t>
            </a:r>
            <a:r>
              <a:rPr lang="en-US" altLang="ko-KR" sz="1400" dirty="0"/>
              <a:t>) </a:t>
            </a:r>
            <a:r>
              <a:rPr lang="en-US" altLang="ko-KR" sz="1400" dirty="0" err="1"/>
              <a:t>Sungwoo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Lee et al </a:t>
            </a:r>
            <a:r>
              <a:rPr lang="en-US" altLang="ko-KR" sz="1400" dirty="0"/>
              <a:t>(</a:t>
            </a:r>
            <a:r>
              <a:rPr lang="en-US" altLang="ko-KR" sz="1400" dirty="0" err="1"/>
              <a:t>Sungkyunkwan</a:t>
            </a:r>
            <a:r>
              <a:rPr lang="en-US" altLang="ko-KR" sz="1400" dirty="0"/>
              <a:t> University, Korea)</a:t>
            </a:r>
          </a:p>
          <a:p>
            <a:pPr>
              <a:lnSpc>
                <a:spcPct val="140000"/>
              </a:lnSpc>
            </a:pPr>
            <a:r>
              <a:rPr lang="en-US" altLang="ko-KR" sz="1400" dirty="0" smtClean="0"/>
              <a:t>       4</a:t>
            </a:r>
            <a:r>
              <a:rPr lang="en-US" altLang="ko-KR" sz="1400" dirty="0"/>
              <a:t>) Di Wang, </a:t>
            </a:r>
            <a:r>
              <a:rPr lang="en-US" altLang="ko-KR" sz="1400" dirty="0" err="1"/>
              <a:t>Er</a:t>
            </a:r>
            <a:r>
              <a:rPr lang="en-US" altLang="ko-KR" sz="1400" dirty="0"/>
              <a:t>-Ping Li, and Jiao He  (Zhejiang University, China)</a:t>
            </a:r>
          </a:p>
          <a:p>
            <a:pPr>
              <a:lnSpc>
                <a:spcPct val="140000"/>
              </a:lnSpc>
            </a:pPr>
            <a:r>
              <a:rPr lang="en-US" altLang="ko-KR" sz="1400" dirty="0" smtClean="0"/>
              <a:t>       5</a:t>
            </a:r>
            <a:r>
              <a:rPr lang="en-US" altLang="ko-KR" sz="1400" dirty="0"/>
              <a:t>) </a:t>
            </a:r>
            <a:r>
              <a:rPr lang="en-US" altLang="ko-KR" sz="1400" dirty="0" err="1"/>
              <a:t>Sangyeong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Jeong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Dongil</a:t>
            </a:r>
            <a:r>
              <a:rPr lang="en-US" altLang="ko-KR" sz="1400" dirty="0"/>
              <a:t> Shin, </a:t>
            </a:r>
            <a:r>
              <a:rPr lang="en-US" altLang="ko-KR" sz="1400" dirty="0" err="1"/>
              <a:t>Jongpil</a:t>
            </a:r>
            <a:r>
              <a:rPr lang="en-US" altLang="ko-KR" sz="1400" dirty="0"/>
              <a:t> Kim, </a:t>
            </a:r>
            <a:r>
              <a:rPr lang="en-US" altLang="ko-KR" sz="1400" dirty="0" err="1"/>
              <a:t>Seokjoon</a:t>
            </a:r>
            <a:r>
              <a:rPr lang="en-US" altLang="ko-KR" sz="1400" dirty="0"/>
              <a:t> Kim, and </a:t>
            </a:r>
            <a:r>
              <a:rPr lang="en-US" altLang="ko-KR" sz="1400" dirty="0" err="1"/>
              <a:t>Jingook</a:t>
            </a:r>
            <a:r>
              <a:rPr lang="en-US" altLang="ko-KR" sz="1400" dirty="0"/>
              <a:t> Kim (UNIST, Korea</a:t>
            </a:r>
            <a:r>
              <a:rPr lang="en-US" altLang="ko-KR" sz="1400" dirty="0" smtClean="0"/>
              <a:t>)</a:t>
            </a:r>
          </a:p>
          <a:p>
            <a:pPr>
              <a:lnSpc>
                <a:spcPct val="140000"/>
              </a:lnSpc>
            </a:pPr>
            <a:r>
              <a:rPr lang="en-US" altLang="ko-KR" sz="1400" b="1" dirty="0"/>
              <a:t> </a:t>
            </a:r>
            <a:r>
              <a:rPr lang="en-US" altLang="ko-KR" sz="1400" b="1" dirty="0" smtClean="0"/>
              <a:t>   3. </a:t>
            </a:r>
            <a:r>
              <a:rPr lang="en-US" altLang="ko-KR" sz="1400" b="1" dirty="0"/>
              <a:t>Best </a:t>
            </a:r>
            <a:r>
              <a:rPr lang="en-US" altLang="ko-KR" sz="1400" b="1" dirty="0" smtClean="0"/>
              <a:t>Poster </a:t>
            </a:r>
            <a:r>
              <a:rPr lang="en-US" altLang="ko-KR" sz="1400" b="1" dirty="0"/>
              <a:t>Paper Awards</a:t>
            </a:r>
          </a:p>
          <a:p>
            <a:pPr>
              <a:lnSpc>
                <a:spcPct val="140000"/>
              </a:lnSpc>
            </a:pPr>
            <a:r>
              <a:rPr lang="en-US" altLang="ko-KR" sz="1400" dirty="0"/>
              <a:t>       1) </a:t>
            </a:r>
            <a:r>
              <a:rPr lang="en-US" altLang="ko-KR" sz="1400" dirty="0" err="1" smtClean="0"/>
              <a:t>Weinong</a:t>
            </a:r>
            <a:r>
              <a:rPr lang="en-US" altLang="ko-KR" sz="1400" dirty="0" smtClean="0"/>
              <a:t> Sun et al </a:t>
            </a:r>
            <a:r>
              <a:rPr lang="en-US" altLang="ko-KR" sz="1400" dirty="0"/>
              <a:t>(City University of Hong Kong, China)</a:t>
            </a:r>
          </a:p>
          <a:p>
            <a:pPr>
              <a:lnSpc>
                <a:spcPct val="140000"/>
              </a:lnSpc>
            </a:pPr>
            <a:r>
              <a:rPr lang="en-US" altLang="ko-KR" sz="1400" dirty="0"/>
              <a:t>       2) Yoon Do Chung and </a:t>
            </a:r>
            <a:r>
              <a:rPr lang="en-US" altLang="ko-KR" sz="1400" dirty="0" err="1"/>
              <a:t>jiseong</a:t>
            </a:r>
            <a:r>
              <a:rPr lang="en-US" altLang="ko-KR" sz="1400" dirty="0"/>
              <a:t> Kim </a:t>
            </a:r>
            <a:r>
              <a:rPr lang="en-US" altLang="ko-KR" sz="1400" dirty="0" smtClean="0"/>
              <a:t>(</a:t>
            </a:r>
            <a:r>
              <a:rPr lang="en-US" altLang="ko-KR" sz="1400" dirty="0"/>
              <a:t>Suwon Science College, Korea</a:t>
            </a:r>
            <a:r>
              <a:rPr lang="en-US" altLang="ko-KR" sz="1400" dirty="0" smtClean="0"/>
              <a:t>)</a:t>
            </a:r>
          </a:p>
          <a:p>
            <a:pPr>
              <a:lnSpc>
                <a:spcPct val="140000"/>
              </a:lnSpc>
            </a:pPr>
            <a:r>
              <a:rPr lang="en-US" altLang="ko-KR" sz="1400" dirty="0" smtClean="0"/>
              <a:t>       </a:t>
            </a:r>
            <a:r>
              <a:rPr lang="en-US" altLang="ko-KR" sz="1400" dirty="0"/>
              <a:t>3) Hyun Ho Park and </a:t>
            </a:r>
            <a:r>
              <a:rPr lang="en-US" altLang="ko-KR" sz="1400" dirty="0" err="1"/>
              <a:t>Eakhwan</a:t>
            </a:r>
            <a:r>
              <a:rPr lang="en-US" altLang="ko-KR" sz="1400" dirty="0"/>
              <a:t> Song  (The University of Suwon, Korea)</a:t>
            </a:r>
          </a:p>
          <a:p>
            <a:pPr>
              <a:lnSpc>
                <a:spcPct val="140000"/>
              </a:lnSpc>
            </a:pPr>
            <a:r>
              <a:rPr lang="en-US" altLang="ko-KR" sz="1400" dirty="0" smtClean="0"/>
              <a:t>       4</a:t>
            </a:r>
            <a:r>
              <a:rPr lang="en-US" altLang="ko-KR" sz="1400" dirty="0"/>
              <a:t>) Yin-Cheng </a:t>
            </a:r>
            <a:r>
              <a:rPr lang="en-US" altLang="ko-KR" sz="1400" dirty="0" smtClean="0"/>
              <a:t>Chang et al (</a:t>
            </a:r>
            <a:r>
              <a:rPr lang="en-US" altLang="ko-KR" sz="1400" dirty="0" err="1"/>
              <a:t>Ntional</a:t>
            </a:r>
            <a:r>
              <a:rPr lang="en-US" altLang="ko-KR" sz="1400" dirty="0"/>
              <a:t> Applied Research Laboratories, Taiwan)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19675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2. Conference Summary  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62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578331" y="2780928"/>
            <a:ext cx="6410325" cy="3533811"/>
            <a:chOff x="2578331" y="2847835"/>
            <a:chExt cx="6410325" cy="353381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324"/>
            <a:stretch/>
          </p:blipFill>
          <p:spPr bwMode="auto">
            <a:xfrm>
              <a:off x="2578331" y="3965760"/>
              <a:ext cx="6410325" cy="2415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918"/>
            <a:stretch/>
          </p:blipFill>
          <p:spPr bwMode="auto">
            <a:xfrm>
              <a:off x="2578331" y="2847835"/>
              <a:ext cx="6410325" cy="966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자유형 10"/>
            <p:cNvSpPr/>
            <p:nvPr/>
          </p:nvSpPr>
          <p:spPr>
            <a:xfrm flipV="1">
              <a:off x="2620641" y="3748563"/>
              <a:ext cx="720080" cy="131498"/>
            </a:xfrm>
            <a:custGeom>
              <a:avLst/>
              <a:gdLst>
                <a:gd name="connsiteX0" fmla="*/ 0 w 1014883"/>
                <a:gd name="connsiteY0" fmla="*/ 0 h 131498"/>
                <a:gd name="connsiteX1" fmla="*/ 381837 w 1014883"/>
                <a:gd name="connsiteY1" fmla="*/ 130629 h 131498"/>
                <a:gd name="connsiteX2" fmla="*/ 703384 w 1014883"/>
                <a:gd name="connsiteY2" fmla="*/ 60290 h 131498"/>
                <a:gd name="connsiteX3" fmla="*/ 1014883 w 1014883"/>
                <a:gd name="connsiteY3" fmla="*/ 130629 h 131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883" h="131498">
                  <a:moveTo>
                    <a:pt x="0" y="0"/>
                  </a:moveTo>
                  <a:cubicBezTo>
                    <a:pt x="132303" y="60290"/>
                    <a:pt x="264606" y="120581"/>
                    <a:pt x="381837" y="130629"/>
                  </a:cubicBezTo>
                  <a:cubicBezTo>
                    <a:pt x="499068" y="140677"/>
                    <a:pt x="597876" y="60290"/>
                    <a:pt x="703384" y="60290"/>
                  </a:cubicBezTo>
                  <a:cubicBezTo>
                    <a:pt x="808892" y="60290"/>
                    <a:pt x="911887" y="95459"/>
                    <a:pt x="1014883" y="13062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자유형 11"/>
            <p:cNvSpPr/>
            <p:nvPr/>
          </p:nvSpPr>
          <p:spPr>
            <a:xfrm flipV="1">
              <a:off x="2620641" y="3896368"/>
              <a:ext cx="720080" cy="131498"/>
            </a:xfrm>
            <a:custGeom>
              <a:avLst/>
              <a:gdLst>
                <a:gd name="connsiteX0" fmla="*/ 0 w 1014883"/>
                <a:gd name="connsiteY0" fmla="*/ 0 h 131498"/>
                <a:gd name="connsiteX1" fmla="*/ 381837 w 1014883"/>
                <a:gd name="connsiteY1" fmla="*/ 130629 h 131498"/>
                <a:gd name="connsiteX2" fmla="*/ 703384 w 1014883"/>
                <a:gd name="connsiteY2" fmla="*/ 60290 h 131498"/>
                <a:gd name="connsiteX3" fmla="*/ 1014883 w 1014883"/>
                <a:gd name="connsiteY3" fmla="*/ 130629 h 131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883" h="131498">
                  <a:moveTo>
                    <a:pt x="0" y="0"/>
                  </a:moveTo>
                  <a:cubicBezTo>
                    <a:pt x="132303" y="60290"/>
                    <a:pt x="264606" y="120581"/>
                    <a:pt x="381837" y="130629"/>
                  </a:cubicBezTo>
                  <a:cubicBezTo>
                    <a:pt x="499068" y="140677"/>
                    <a:pt x="597876" y="60290"/>
                    <a:pt x="703384" y="60290"/>
                  </a:cubicBezTo>
                  <a:cubicBezTo>
                    <a:pt x="808892" y="60290"/>
                    <a:pt x="911887" y="95459"/>
                    <a:pt x="1014883" y="13062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75249"/>
              </p:ext>
            </p:extLst>
          </p:nvPr>
        </p:nvGraphicFramePr>
        <p:xfrm>
          <a:off x="323528" y="2132856"/>
          <a:ext cx="1942542" cy="4536504"/>
        </p:xfrm>
        <a:graphic>
          <a:graphicData uri="http://schemas.openxmlformats.org/drawingml/2006/table">
            <a:tbl>
              <a:tblPr/>
              <a:tblGrid>
                <a:gridCol w="1366478"/>
                <a:gridCol w="576064"/>
              </a:tblGrid>
              <a:tr h="18902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Conf. Attendees</a:t>
                      </a: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+ </a:t>
                      </a: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Exhibitors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90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Korea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0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Japan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0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United States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0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China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0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Singapore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0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Taiwan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0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Germany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0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Hong Kong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0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Netherlands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0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Italy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0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Russian Federation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0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Thailand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0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Turkey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0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Australia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0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Austria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0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Canada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0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Israel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0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Pakistan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0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Sweden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0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Switzerland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0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Viet Nam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0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Total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0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07504" y="119675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2. Conference Summary  </a:t>
            </a:r>
            <a:endParaRPr lang="ko-KR" altLang="en-US" sz="2800" b="1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480186" y="1719972"/>
            <a:ext cx="7260166" cy="38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 defTabSz="247650">
              <a:buFont typeface="Wingdings" panose="05000000000000000000" pitchFamily="2" charset="2"/>
              <a:buChar char="Ø"/>
            </a:pPr>
            <a:r>
              <a:rPr lang="en-US" altLang="ko-KR" sz="2000" b="1" dirty="0" smtClean="0"/>
              <a:t>APEMC 2017 </a:t>
            </a:r>
            <a:r>
              <a:rPr lang="en-US" altLang="ko-KR" sz="2000" b="1" dirty="0" smtClean="0"/>
              <a:t>Total Attendees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: </a:t>
            </a:r>
            <a:r>
              <a:rPr lang="en-US" altLang="ko-KR" sz="2000" b="1" dirty="0" smtClean="0"/>
              <a:t>415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</a:t>
            </a:r>
            <a:r>
              <a:rPr lang="en-US" altLang="ko-KR" sz="2000" b="1" dirty="0" smtClean="0"/>
              <a:t>21 Countries)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120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96752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3. Conference Committee</a:t>
            </a:r>
            <a:endParaRPr lang="ko-KR" alt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795463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Organizing Committee </a:t>
            </a:r>
            <a:endParaRPr lang="ko-KR" alt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2276873"/>
            <a:ext cx="8532440" cy="4464496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rgbClr val="0000CC"/>
                </a:solidFill>
              </a:rPr>
              <a:t>Conference General Chair </a:t>
            </a:r>
            <a:r>
              <a:rPr lang="en-US" altLang="ko-KR" sz="1400" dirty="0" smtClean="0"/>
              <a:t>– </a:t>
            </a:r>
            <a:r>
              <a:rPr lang="en-US" altLang="ko-KR" sz="1400" dirty="0" err="1" smtClean="0"/>
              <a:t>Joungho</a:t>
            </a:r>
            <a:r>
              <a:rPr lang="en-US" altLang="ko-KR" sz="1400" dirty="0" smtClean="0"/>
              <a:t> </a:t>
            </a:r>
            <a:r>
              <a:rPr lang="en-US" altLang="ko-KR" sz="1400" dirty="0" smtClean="0"/>
              <a:t>Kim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00CC"/>
                </a:solidFill>
              </a:rPr>
              <a:t>Conference General </a:t>
            </a:r>
            <a:r>
              <a:rPr lang="en-US" altLang="ko-KR" sz="1400" dirty="0" smtClean="0">
                <a:solidFill>
                  <a:srgbClr val="0000CC"/>
                </a:solidFill>
              </a:rPr>
              <a:t>Co-Chair </a:t>
            </a:r>
            <a:r>
              <a:rPr lang="en-US" altLang="ko-KR" sz="1400" dirty="0" smtClean="0"/>
              <a:t>– </a:t>
            </a:r>
            <a:r>
              <a:rPr lang="en-US" altLang="ko-KR" sz="1400" dirty="0" err="1" smtClean="0"/>
              <a:t>Jaekon</a:t>
            </a:r>
            <a:r>
              <a:rPr lang="en-US" altLang="ko-KR" sz="1400" dirty="0" smtClean="0"/>
              <a:t> </a:t>
            </a:r>
            <a:r>
              <a:rPr lang="en-US" altLang="ko-KR" sz="1400" dirty="0" smtClean="0"/>
              <a:t>Shin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rgbClr val="0000CC"/>
                </a:solidFill>
              </a:rPr>
              <a:t>Advisory Committee Chair </a:t>
            </a:r>
            <a:r>
              <a:rPr lang="en-US" altLang="ko-KR" sz="1400" dirty="0" smtClean="0"/>
              <a:t>– </a:t>
            </a:r>
            <a:r>
              <a:rPr lang="en-US" altLang="ko-KR" sz="1400" dirty="0" err="1" smtClean="0"/>
              <a:t>Wansoo</a:t>
            </a:r>
            <a:r>
              <a:rPr lang="en-US" altLang="ko-KR" sz="1400" dirty="0" smtClean="0"/>
              <a:t> </a:t>
            </a:r>
            <a:r>
              <a:rPr lang="en-US" altLang="ko-KR" sz="1400" dirty="0" smtClean="0"/>
              <a:t>Nah 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rgbClr val="0000CC"/>
                </a:solidFill>
              </a:rPr>
              <a:t>TPC </a:t>
            </a:r>
            <a:r>
              <a:rPr lang="en-US" altLang="ko-KR" sz="1400" dirty="0" smtClean="0">
                <a:solidFill>
                  <a:srgbClr val="0000CC"/>
                </a:solidFill>
              </a:rPr>
              <a:t>Chair </a:t>
            </a:r>
            <a:r>
              <a:rPr lang="en-US" altLang="ko-KR" sz="1400" dirty="0" smtClean="0"/>
              <a:t>– Jong-</a:t>
            </a:r>
            <a:r>
              <a:rPr lang="en-US" altLang="ko-KR" sz="1400" dirty="0" err="1" smtClean="0"/>
              <a:t>Gwan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Yook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rgbClr val="0000CC"/>
                </a:solidFill>
              </a:rPr>
              <a:t>Regular and Special Session </a:t>
            </a:r>
            <a:r>
              <a:rPr lang="en-US" altLang="ko-KR" sz="1400" dirty="0" smtClean="0">
                <a:solidFill>
                  <a:srgbClr val="0000CC"/>
                </a:solidFill>
              </a:rPr>
              <a:t>Chairs </a:t>
            </a:r>
            <a:r>
              <a:rPr lang="en-US" altLang="ko-KR" sz="1400" dirty="0" smtClean="0"/>
              <a:t>– </a:t>
            </a:r>
            <a:r>
              <a:rPr lang="en-US" altLang="ko-KR" sz="1400" dirty="0" err="1" smtClean="0"/>
              <a:t>Jingook</a:t>
            </a:r>
            <a:r>
              <a:rPr lang="en-US" altLang="ko-KR" sz="1400" dirty="0" smtClean="0"/>
              <a:t> </a:t>
            </a:r>
            <a:r>
              <a:rPr lang="en-US" altLang="ko-KR" sz="1400" dirty="0" smtClean="0"/>
              <a:t>Kim,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   </a:t>
            </a:r>
            <a:r>
              <a:rPr lang="en-US" altLang="ko-KR" sz="1400" dirty="0" err="1" smtClean="0"/>
              <a:t>Taewon</a:t>
            </a:r>
            <a:r>
              <a:rPr lang="en-US" altLang="ko-KR" sz="1400" dirty="0" smtClean="0"/>
              <a:t> Kang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rgbClr val="0000CC"/>
                </a:solidFill>
              </a:rPr>
              <a:t>Tutorial Session </a:t>
            </a:r>
            <a:r>
              <a:rPr lang="en-US" altLang="ko-KR" sz="1400" dirty="0" smtClean="0">
                <a:solidFill>
                  <a:srgbClr val="0000CC"/>
                </a:solidFill>
              </a:rPr>
              <a:t>Chairs </a:t>
            </a:r>
            <a:r>
              <a:rPr lang="en-US" altLang="ko-KR" sz="1400" dirty="0" smtClean="0"/>
              <a:t>– Ki </a:t>
            </a:r>
            <a:r>
              <a:rPr lang="en-US" altLang="ko-KR" sz="1400" dirty="0" err="1" smtClean="0"/>
              <a:t>Jin</a:t>
            </a:r>
            <a:r>
              <a:rPr lang="en-US" altLang="ko-KR" sz="1400" dirty="0" smtClean="0"/>
              <a:t> </a:t>
            </a:r>
            <a:r>
              <a:rPr lang="en-US" altLang="ko-KR" sz="1400" dirty="0" smtClean="0"/>
              <a:t>Han, Tae-</a:t>
            </a:r>
            <a:r>
              <a:rPr lang="en-US" altLang="ko-KR" sz="1400" dirty="0" err="1" smtClean="0"/>
              <a:t>Hoon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Yoo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00CC"/>
                </a:solidFill>
              </a:rPr>
              <a:t>Workshop </a:t>
            </a:r>
            <a:r>
              <a:rPr lang="en-US" altLang="ko-KR" sz="1400" dirty="0" smtClean="0">
                <a:solidFill>
                  <a:srgbClr val="0000CC"/>
                </a:solidFill>
              </a:rPr>
              <a:t>Chairs </a:t>
            </a:r>
            <a:r>
              <a:rPr lang="en-US" altLang="ko-KR" sz="1400" dirty="0" smtClean="0"/>
              <a:t>– </a:t>
            </a:r>
            <a:r>
              <a:rPr lang="en-US" altLang="ko-KR" sz="1400" dirty="0"/>
              <a:t>Ick-Jae </a:t>
            </a:r>
            <a:r>
              <a:rPr lang="en-US" altLang="ko-KR" sz="1400" dirty="0" smtClean="0"/>
              <a:t>Yoon, Jong </a:t>
            </a:r>
            <a:r>
              <a:rPr lang="en-US" altLang="ko-KR" sz="1400" dirty="0" err="1"/>
              <a:t>Hwa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Kwon,</a:t>
            </a:r>
            <a:br>
              <a:rPr lang="en-US" altLang="ko-KR" sz="1400" dirty="0" smtClean="0"/>
            </a:br>
            <a:r>
              <a:rPr lang="en-US" altLang="ko-KR" sz="1400" dirty="0" smtClean="0"/>
              <a:t>   Kyung-</a:t>
            </a:r>
            <a:r>
              <a:rPr lang="en-US" altLang="ko-KR" sz="1400" dirty="0" err="1" smtClean="0"/>
              <a:t>Hee</a:t>
            </a:r>
            <a:r>
              <a:rPr lang="en-US" altLang="ko-KR" sz="1400" dirty="0" smtClean="0"/>
              <a:t> Park, Sang-Woo Kim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00CC"/>
                </a:solidFill>
              </a:rPr>
              <a:t>Industry Program </a:t>
            </a:r>
            <a:r>
              <a:rPr lang="en-US" altLang="ko-KR" sz="1400" dirty="0" smtClean="0">
                <a:solidFill>
                  <a:srgbClr val="0000CC"/>
                </a:solidFill>
              </a:rPr>
              <a:t>Chairs</a:t>
            </a:r>
            <a:r>
              <a:rPr lang="en-US" altLang="ko-KR" sz="1400" dirty="0" smtClean="0"/>
              <a:t> – </a:t>
            </a:r>
            <a:r>
              <a:rPr lang="en-US" altLang="ko-KR" sz="1400" dirty="0" err="1"/>
              <a:t>Jiseong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Kim, 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Cheol</a:t>
            </a:r>
            <a:r>
              <a:rPr lang="en-US" altLang="ko-KR" sz="1400" dirty="0" smtClean="0"/>
              <a:t> </a:t>
            </a:r>
            <a:r>
              <a:rPr lang="en-US" altLang="ko-KR" sz="1400" dirty="0" err="1"/>
              <a:t>Soo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Kim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00CC"/>
                </a:solidFill>
              </a:rPr>
              <a:t>Poster Session Chair</a:t>
            </a:r>
            <a:r>
              <a:rPr lang="en-US" altLang="ko-KR" sz="1400" dirty="0"/>
              <a:t> – Kyung Sub </a:t>
            </a:r>
            <a:r>
              <a:rPr lang="en-US" altLang="ko-KR" sz="1400" dirty="0" smtClean="0"/>
              <a:t>Lee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00CC"/>
                </a:solidFill>
              </a:rPr>
              <a:t>Finance Chair - </a:t>
            </a:r>
            <a:r>
              <a:rPr lang="en-US" altLang="ko-KR" sz="1400" dirty="0" err="1"/>
              <a:t>Jonghoon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Kim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00CC"/>
                </a:solidFill>
              </a:rPr>
              <a:t>Publicity </a:t>
            </a:r>
            <a:r>
              <a:rPr lang="en-US" altLang="ko-KR" sz="1400" dirty="0" smtClean="0">
                <a:solidFill>
                  <a:srgbClr val="0000CC"/>
                </a:solidFill>
              </a:rPr>
              <a:t>Chairs </a:t>
            </a:r>
            <a:r>
              <a:rPr lang="en-US" altLang="ko-KR" sz="1400" dirty="0">
                <a:solidFill>
                  <a:srgbClr val="0000CC"/>
                </a:solidFill>
              </a:rPr>
              <a:t>– </a:t>
            </a:r>
            <a:r>
              <a:rPr lang="en-US" altLang="ko-KR" sz="1400" dirty="0" err="1"/>
              <a:t>Eakhwan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Song,</a:t>
            </a:r>
            <a:r>
              <a:rPr lang="en-US" altLang="ko-KR" sz="1400" dirty="0" smtClean="0">
                <a:solidFill>
                  <a:srgbClr val="0000CC"/>
                </a:solidFill>
              </a:rPr>
              <a:t> </a:t>
            </a:r>
            <a:r>
              <a:rPr lang="en-US" altLang="ko-KR" sz="1400" dirty="0"/>
              <a:t>Yong </a:t>
            </a:r>
            <a:r>
              <a:rPr lang="en-US" altLang="ko-KR" sz="1400" dirty="0" err="1"/>
              <a:t>Bae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Park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00CC"/>
                </a:solidFill>
              </a:rPr>
              <a:t>International Relation </a:t>
            </a:r>
            <a:r>
              <a:rPr lang="en-US" altLang="ko-KR" sz="1400" dirty="0" smtClean="0">
                <a:solidFill>
                  <a:srgbClr val="0000CC"/>
                </a:solidFill>
              </a:rPr>
              <a:t>Chairs </a:t>
            </a:r>
            <a:r>
              <a:rPr lang="en-US" altLang="ko-KR" sz="1400" dirty="0"/>
              <a:t>– Dong Gun </a:t>
            </a:r>
            <a:r>
              <a:rPr lang="en-US" altLang="ko-KR" sz="1400" dirty="0" err="1" smtClean="0"/>
              <a:t>Kam</a:t>
            </a:r>
            <a:r>
              <a:rPr lang="en-US" altLang="ko-KR" sz="1400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</a:t>
            </a:r>
            <a:r>
              <a:rPr lang="en-US" altLang="ko-KR" sz="1400" dirty="0" err="1"/>
              <a:t>Taeheon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Jang, </a:t>
            </a:r>
            <a:r>
              <a:rPr lang="en-US" altLang="ko-KR" sz="1400" dirty="0" err="1" smtClean="0"/>
              <a:t>Sungtek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Khang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00CC"/>
                </a:solidFill>
              </a:rPr>
              <a:t>Local Arrangements </a:t>
            </a:r>
            <a:r>
              <a:rPr lang="en-US" altLang="ko-KR" sz="1400" dirty="0" smtClean="0">
                <a:solidFill>
                  <a:srgbClr val="0000CC"/>
                </a:solidFill>
              </a:rPr>
              <a:t>Chairs </a:t>
            </a:r>
            <a:r>
              <a:rPr lang="en-US" altLang="ko-KR" sz="1400" dirty="0"/>
              <a:t>– So Young </a:t>
            </a:r>
            <a:r>
              <a:rPr lang="en-US" altLang="ko-KR" sz="1400" dirty="0" smtClean="0"/>
              <a:t>Kim, 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Ikpyo</a:t>
            </a:r>
            <a:r>
              <a:rPr lang="en-US" altLang="ko-KR" sz="1400" dirty="0" smtClean="0"/>
              <a:t> Hong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00CC"/>
                </a:solidFill>
              </a:rPr>
              <a:t>Publication Chair </a:t>
            </a:r>
            <a:r>
              <a:rPr lang="en-US" altLang="ko-KR" sz="1400" dirty="0"/>
              <a:t>– Hyun Ho </a:t>
            </a:r>
            <a:r>
              <a:rPr lang="en-US" altLang="ko-KR" sz="1400" dirty="0" smtClean="0"/>
              <a:t>Park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00CC"/>
                </a:solidFill>
              </a:rPr>
              <a:t>Exhibition </a:t>
            </a:r>
            <a:r>
              <a:rPr lang="en-US" altLang="ko-KR" sz="1400" dirty="0" smtClean="0">
                <a:solidFill>
                  <a:srgbClr val="0000CC"/>
                </a:solidFill>
              </a:rPr>
              <a:t>Chairs </a:t>
            </a:r>
            <a:r>
              <a:rPr lang="en-US" altLang="ko-KR" sz="1400" dirty="0"/>
              <a:t>– </a:t>
            </a:r>
            <a:r>
              <a:rPr lang="en-US" altLang="ko-KR" sz="1400" dirty="0" err="1"/>
              <a:t>Kibum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Jung, </a:t>
            </a:r>
            <a:r>
              <a:rPr lang="en-US" altLang="ko-KR" sz="1400" dirty="0" err="1" smtClean="0"/>
              <a:t>Seung-Ryeol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Ryu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00CC"/>
                </a:solidFill>
              </a:rPr>
              <a:t>Government and Local Relation </a:t>
            </a:r>
            <a:r>
              <a:rPr lang="en-US" altLang="ko-KR" sz="1400" dirty="0" smtClean="0">
                <a:solidFill>
                  <a:srgbClr val="0000CC"/>
                </a:solidFill>
              </a:rPr>
              <a:t>Chairs </a:t>
            </a:r>
            <a:r>
              <a:rPr lang="en-US" altLang="ko-KR" sz="1400" dirty="0"/>
              <a:t>– 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Junkyu</a:t>
            </a:r>
            <a:r>
              <a:rPr lang="en-US" altLang="ko-KR" sz="1400" dirty="0" smtClean="0"/>
              <a:t> Yang, </a:t>
            </a:r>
            <a:r>
              <a:rPr lang="en-US" altLang="ko-KR" sz="1400" dirty="0" err="1"/>
              <a:t>Gunyeon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Kim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00CC"/>
                </a:solidFill>
              </a:rPr>
              <a:t>Award </a:t>
            </a:r>
            <a:r>
              <a:rPr lang="en-US" altLang="ko-KR" sz="1400" dirty="0" smtClean="0">
                <a:solidFill>
                  <a:srgbClr val="0000CC"/>
                </a:solidFill>
              </a:rPr>
              <a:t>Chairs </a:t>
            </a:r>
            <a:r>
              <a:rPr lang="en-US" altLang="ko-KR" sz="1400" dirty="0"/>
              <a:t>– </a:t>
            </a:r>
            <a:r>
              <a:rPr lang="en-US" altLang="ko-KR" sz="1400" dirty="0" err="1"/>
              <a:t>Hyung</a:t>
            </a:r>
            <a:r>
              <a:rPr lang="en-US" altLang="ko-KR" sz="1400" dirty="0"/>
              <a:t> Do </a:t>
            </a:r>
            <a:r>
              <a:rPr lang="en-US" altLang="ko-KR" sz="1400" dirty="0" smtClean="0"/>
              <a:t>Choi, </a:t>
            </a:r>
            <a:r>
              <a:rPr lang="en-US" altLang="ko-KR" sz="1400" dirty="0" err="1" smtClean="0"/>
              <a:t>Haengseon</a:t>
            </a:r>
            <a:r>
              <a:rPr lang="en-US" altLang="ko-KR" sz="1400" dirty="0" smtClean="0"/>
              <a:t> Lee, 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Jae </a:t>
            </a:r>
            <a:r>
              <a:rPr lang="en-US" altLang="ko-KR" sz="1400" dirty="0" err="1"/>
              <a:t>Wook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Lee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00CC"/>
                </a:solidFill>
              </a:rPr>
              <a:t>Secretary</a:t>
            </a:r>
            <a:r>
              <a:rPr lang="en-US" altLang="ko-KR" sz="1400" dirty="0"/>
              <a:t> – </a:t>
            </a:r>
            <a:r>
              <a:rPr lang="en-US" altLang="ko-KR" sz="1400" dirty="0" err="1"/>
              <a:t>Seungyoung</a:t>
            </a:r>
            <a:r>
              <a:rPr lang="en-US" altLang="ko-KR" sz="1400" dirty="0"/>
              <a:t> </a:t>
            </a:r>
            <a:r>
              <a:rPr lang="en-US" altLang="ko-KR" sz="1400" dirty="0" err="1" smtClean="0"/>
              <a:t>Ahn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309938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9675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4. Sponsors</a:t>
            </a:r>
            <a:endParaRPr lang="ko-KR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795463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Diamond Partners </a:t>
            </a:r>
            <a:endParaRPr lang="ko-KR" altLang="en-US" sz="2000" b="1" dirty="0"/>
          </a:p>
        </p:txBody>
      </p:sp>
      <p:pic>
        <p:nvPicPr>
          <p:cNvPr id="6" name="그림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35446"/>
            <a:ext cx="2808312" cy="893554"/>
          </a:xfrm>
          <a:prstGeom prst="rect">
            <a:avLst/>
          </a:prstGeom>
        </p:spPr>
      </p:pic>
      <p:pic>
        <p:nvPicPr>
          <p:cNvPr id="7" name="그림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3" b="9106"/>
          <a:stretch/>
        </p:blipFill>
        <p:spPr>
          <a:xfrm>
            <a:off x="3288200" y="2579070"/>
            <a:ext cx="2723960" cy="839096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1"/>
          <a:stretch/>
        </p:blipFill>
        <p:spPr bwMode="auto">
          <a:xfrm>
            <a:off x="6156176" y="2564904"/>
            <a:ext cx="2890224" cy="71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3844857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Gold Partners </a:t>
            </a:r>
            <a:endParaRPr lang="ko-KR" altLang="en-US" sz="2000" b="1" dirty="0"/>
          </a:p>
        </p:txBody>
      </p:sp>
      <p:pic>
        <p:nvPicPr>
          <p:cNvPr id="9" name="그림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62526"/>
            <a:ext cx="2348536" cy="82889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27114"/>
            <a:ext cx="2088232" cy="111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9675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5. Events  </a:t>
            </a:r>
            <a:endParaRPr lang="ko-KR" alt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1715324"/>
            <a:ext cx="41764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2000" b="1" dirty="0" smtClean="0"/>
              <a:t>Welcome </a:t>
            </a:r>
            <a:r>
              <a:rPr lang="en-US" altLang="ko-KR" sz="2000" b="1" dirty="0" smtClean="0"/>
              <a:t>Reception</a:t>
            </a:r>
            <a:br>
              <a:rPr lang="en-US" altLang="ko-KR" sz="2000" b="1" dirty="0" smtClean="0"/>
            </a:br>
            <a:r>
              <a:rPr lang="en-US" altLang="ko-KR" sz="2000" b="1" dirty="0" smtClean="0"/>
              <a:t>(Day 1, June 20)</a:t>
            </a:r>
            <a:endParaRPr lang="en-US" altLang="ko-KR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39248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" y="3829984"/>
            <a:ext cx="447207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12" y="3829984"/>
            <a:ext cx="446449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068960"/>
            <a:ext cx="1368152" cy="58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4092</TotalTime>
  <Words>486</Words>
  <Application>Microsoft Macintosh PowerPoint</Application>
  <PresentationFormat>On-screen Show (4:3)</PresentationFormat>
  <Paragraphs>128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맑은 고딕</vt:lpstr>
      <vt:lpstr>Wingdings</vt:lpstr>
      <vt:lpstr>Arial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Microsoft Office User</cp:lastModifiedBy>
  <cp:revision>187</cp:revision>
  <dcterms:created xsi:type="dcterms:W3CDTF">2017-06-27T01:29:30Z</dcterms:created>
  <dcterms:modified xsi:type="dcterms:W3CDTF">2017-08-07T21:07:05Z</dcterms:modified>
</cp:coreProperties>
</file>