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notesMasterIdLst>
    <p:notesMasterId r:id="rId9"/>
  </p:notesMasterIdLst>
  <p:handoutMasterIdLst>
    <p:handoutMasterId r:id="rId10"/>
  </p:handoutMasterIdLst>
  <p:sldIdLst>
    <p:sldId id="265" r:id="rId3"/>
    <p:sldId id="266" r:id="rId4"/>
    <p:sldId id="269" r:id="rId5"/>
    <p:sldId id="267" r:id="rId6"/>
    <p:sldId id="268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64" d="100"/>
          <a:sy n="64" d="100"/>
        </p:scale>
        <p:origin x="67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/>
              <a:t>Membership</a:t>
            </a:r>
            <a:endParaRPr lang="ja-JP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 alt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7400584"/>
        <c:axId val="367399800"/>
      </c:barChart>
      <c:catAx>
        <c:axId val="367400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7399800"/>
        <c:crosses val="autoZero"/>
        <c:auto val="1"/>
        <c:lblAlgn val="ctr"/>
        <c:lblOffset val="100"/>
        <c:noMultiLvlLbl val="0"/>
      </c:catAx>
      <c:valAx>
        <c:axId val="367399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7400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0EE14A-F268-8249-8C4F-C8D16BEC7D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F6346E-7029-564D-8C67-749C90A3EB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B222E-CA54-5347-9183-74BAB96890C3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75E85B-CD5B-FB42-8FEB-AEF8D4107A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21ED64-0736-5142-A3E5-0E9ACD9E63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047D3-892A-4E4F-9997-448530783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31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42C6E-B839-0B4D-8049-A241AF951AE8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57C1D-F1A1-7647-A1EC-2790FB44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18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0D7CF-8E7E-AE4B-9067-5BA311158B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64597"/>
            <a:ext cx="9144000" cy="218779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AC06C2-C2FD-4041-9360-4BA8482B8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5567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D893B-DE45-2144-8A37-AC20F06AE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8842" y="6256684"/>
            <a:ext cx="470185" cy="365125"/>
          </a:xfrm>
        </p:spPr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900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322F7-D833-465D-ABCA-D742F1CB64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7DDF4A-01EA-4C2D-BB2C-7A832B439F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D6064-A9B8-4055-AC1A-2E2FC900D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97626-AFD9-481E-986E-75B832318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141A7-5373-45D0-A25F-BDAD6F7AE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80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3C49A-0491-4328-BA04-82833699D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CAA15-975E-441C-A401-8C14A440A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4FB9D-CEEA-4234-8735-600EE7B9F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8AC23-6B28-48C0-B579-0A92281CB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C2235-8988-4C3B-938A-9B711E83A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91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9AD35-04EC-4CA5-B17F-CBAE44A51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34232-216E-4602-BD20-93EEECBEB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01B1F-E891-4E82-B2CB-4F0DCAF3A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0F76F-CA0A-4070-BCB0-3CA5C3671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6EE2F-B4F4-4681-950D-FDCCFA0B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38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003BA-CD4A-4B39-87BB-11952AFF6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2F5D4-C8A4-49B0-B2C8-D0A9C5571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67340-8D34-4411-A1EC-97CBC2ACE3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91257-AB3A-4254-B5B1-06E99FDC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4619A6-5246-41C1-B80C-53A199898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D1BED-4455-4C84-82EE-9174D1459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18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497D8-8FB4-47D0-9D64-AE76710C3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4D979-8BA6-48F2-8AF0-E86FD2C63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42836C-2104-40D1-8F4C-5E2690BF7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9A67D2-4DDA-4603-9660-3D129189C3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AF86CA-C677-4657-9769-E34F9C58CE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CE8C94-958D-4960-A761-AFAF471F4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F4609C-7DAD-4522-891B-4BEAE47D8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F2520E-5773-4E75-B7D8-581D625F2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13FA6-18DD-45B3-BCDC-274F40CD8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2287C2-633B-4BD4-B910-7FE9196FD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B0CE96-3BC8-4CF3-B5C6-679160F1A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D9FC37-FB91-45DC-AA6D-F084ACAE1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88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DD654A-36EB-4036-9CD0-299835B4F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C2CB28-17E4-456D-9AC0-C560F5C31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1931E-2337-4F8C-A1AB-83D144147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49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F7BDA-28B7-4A5A-9B2C-97500D7E0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2A94A-A45F-4880-96DF-614143F51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E9993C-8ED2-4A96-B6A1-5C9355CBC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EFC5C-9DC2-4F5F-9829-02731C27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BBE70-78B1-44A2-861B-C20302220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A99F1-F559-4D72-91D7-6871DEFDC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48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33007-38A0-475C-9C6B-0869F5694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D79C3A-A191-4948-A992-603F45DFD5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DF19C9-9256-4DB3-9515-21A26C8DF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C472EA-3404-49D0-98CF-64DDABE38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9A117F-C311-4E00-AC6F-C5B6B59CA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1BD840-ACDD-410E-B116-FA52E1DEC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59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CC5CE-3C69-4253-B0E0-828563437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3732AB-78B0-4FC0-8878-EC7A51289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64C54-7567-4F7D-8771-A8E950CA6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AAEBD-64E2-4980-9811-17616E939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31DA4-415C-435A-9BA0-66F3C336E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58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031A4-28F7-3B45-80B6-924A1D9C0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819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6669D-9ECF-A14C-B9D4-5FC812D8A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7148"/>
            <a:ext cx="10515600" cy="34831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2CEBA-030D-5449-97F0-19B1D8D3A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8722" y="6258091"/>
            <a:ext cx="454422" cy="365125"/>
          </a:xfrm>
        </p:spPr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782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D0EE11-DE6A-4380-9F95-D7342BCED0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808794-97A8-4C34-98C9-33115D555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F61AC-20EF-4D6C-9D5B-781DAE110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4F3E8-D9E0-4FFE-90F3-45A77ECBD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6B432-1A43-4D66-AD9B-707F53834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44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B7B0F-9B7D-5043-8C9B-DF1CC9430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9383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3CFEF-B7B5-994B-A177-A79388DC3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3419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B7158-E75E-6743-AFAF-025C00A7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8904" y="6258094"/>
            <a:ext cx="484240" cy="365125"/>
          </a:xfrm>
        </p:spPr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86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9A40B-F2DA-FB40-A9D5-6D48C01C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751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8E78E-472F-954E-8929-9E80E8B226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73415"/>
            <a:ext cx="5181600" cy="34955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0EF672-8850-AD49-887C-5DF20106E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73415"/>
            <a:ext cx="5181600" cy="34955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8E728-63BA-0A46-ACFB-4E4B1B877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8842" y="6258094"/>
            <a:ext cx="474301" cy="365125"/>
          </a:xfrm>
        </p:spPr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32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D43DB-40D6-564D-8D75-43E4C7E97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69101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B1AE3-D487-864D-8B53-034E2F6E5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5118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4EEDE6-B6DA-214B-AD11-9B0F343F15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75092"/>
            <a:ext cx="5157787" cy="254883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152C42-85E1-1741-AABD-22A4BDA564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5118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B2BDD3-FA11-BD4C-BF3A-9F0EAFF3B9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75092"/>
            <a:ext cx="5183188" cy="25488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D2C335-ABA4-E64A-A9FC-25931241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8842" y="6258094"/>
            <a:ext cx="474301" cy="365125"/>
          </a:xfrm>
        </p:spPr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2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70CE3-20DD-A34E-B8CA-4A450C495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226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01B6BB-B36F-504B-9520-AD7001B59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8782" y="6258094"/>
            <a:ext cx="464361" cy="365125"/>
          </a:xfrm>
        </p:spPr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547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C40D1-7217-8E4A-826E-C33D35AB5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8782" y="6258094"/>
            <a:ext cx="464361" cy="365125"/>
          </a:xfrm>
        </p:spPr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40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C92D2-7BF6-9E45-BAC6-BCE1BDF33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169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C4D8C-F542-B547-9E2A-BA23C057D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85862"/>
            <a:ext cx="6172200" cy="4719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1DAC4-EA7F-FA4B-B8F2-D13DEFFA6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11893"/>
            <a:ext cx="3932237" cy="30933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28D03-0E5A-B945-91EB-EF1A475C9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8842" y="6258094"/>
            <a:ext cx="474301" cy="365125"/>
          </a:xfrm>
        </p:spPr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19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A4694-B96E-F848-9CAC-47C014177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22950"/>
            <a:ext cx="3932237" cy="162603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3B7691-27F4-1B40-9805-4E2B0647A3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22950"/>
            <a:ext cx="6172200" cy="46822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43E95-1E74-B44A-B739-545E4EBD7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8981"/>
            <a:ext cx="3932237" cy="30562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290024-52F2-144D-95DE-5524E78AA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8904" y="6258094"/>
            <a:ext cx="484240" cy="365125"/>
          </a:xfrm>
        </p:spPr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95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8FA832-066F-E14A-83E3-00CEC2DAA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93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A28C5-424F-474B-B68F-AA49AC778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8292"/>
            <a:ext cx="10515600" cy="3483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CF208-08C8-6644-816E-C18E9BC77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8782" y="6258094"/>
            <a:ext cx="4643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E9B14-B398-894D-92FE-10AC19D55CC7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734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7FC650-1BC9-426E-A821-790A1525E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778AC-D715-422E-AAFC-DF642055C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8EBF1-706D-4A42-9639-914956C677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01435-7F25-4A8F-B218-0DE19B5C1AB5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20ACE-148A-4138-8850-BE2867757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91340-A0CA-4D62-8E4F-4B4555ACF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735DD-B956-481D-9E11-49B3F9E2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7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ieice.org/cs/emcj/Eng/index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76" y="66715"/>
            <a:ext cx="7683062" cy="1370317"/>
          </a:xfrm>
        </p:spPr>
        <p:txBody>
          <a:bodyPr>
            <a:normAutofit/>
          </a:bodyPr>
          <a:lstStyle/>
          <a:p>
            <a:r>
              <a:rPr lang="en-US" altLang="ja-JP" sz="4000" dirty="0">
                <a:latin typeface="+mn-lt"/>
              </a:rPr>
              <a:t>Japan Joint Chapter Repot </a:t>
            </a:r>
            <a:br>
              <a:rPr lang="en-US" altLang="ja-JP" dirty="0">
                <a:latin typeface="+mn-lt"/>
              </a:rPr>
            </a:br>
            <a:r>
              <a:rPr lang="en-US" altLang="ja-JP" sz="3200" dirty="0">
                <a:latin typeface="+mn-lt"/>
              </a:rPr>
              <a:t>Aug.2020-July 2021</a:t>
            </a:r>
            <a:endParaRPr lang="en-US" sz="3200" dirty="0">
              <a:latin typeface="+mn-lt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678466" y="1564386"/>
            <a:ext cx="107140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C00000"/>
                </a:solidFill>
              </a:rPr>
              <a:t>Officers:</a:t>
            </a:r>
          </a:p>
          <a:p>
            <a:pPr lvl="1"/>
            <a:r>
              <a:rPr lang="en-US" altLang="ja-JP" sz="2400" b="1" u="sng" dirty="0"/>
              <a:t>Chair:</a:t>
            </a:r>
            <a:r>
              <a:rPr lang="en-US" altLang="ja-JP" sz="2400" u="sng" dirty="0"/>
              <a:t>          </a:t>
            </a:r>
            <a:r>
              <a:rPr lang="en-US" altLang="ja-JP" sz="2400" u="sng" dirty="0" err="1"/>
              <a:t>Kimihiro</a:t>
            </a:r>
            <a:r>
              <a:rPr lang="en-US" altLang="ja-JP" sz="2400" u="sng" dirty="0"/>
              <a:t> TAJIMA (NTT Advanced Technology)</a:t>
            </a:r>
          </a:p>
          <a:p>
            <a:pPr lvl="1"/>
            <a:r>
              <a:rPr lang="en-US" altLang="ja-JP" sz="2400" b="1" dirty="0"/>
              <a:t>Vice Chair:</a:t>
            </a:r>
            <a:r>
              <a:rPr lang="en-US" altLang="ja-JP" sz="2400" dirty="0"/>
              <a:t> Yoshitaka TOYOTA</a:t>
            </a:r>
            <a:r>
              <a:rPr lang="ja-JP" altLang="en-US" sz="2400" dirty="0"/>
              <a:t> </a:t>
            </a:r>
            <a:r>
              <a:rPr lang="en-US" altLang="ja-JP" sz="2400" dirty="0"/>
              <a:t>(OKAYAMA University)</a:t>
            </a:r>
          </a:p>
          <a:p>
            <a:pPr marL="1881188" lvl="1" indent="-1435100">
              <a:tabLst>
                <a:tab pos="3136900" algn="l"/>
              </a:tabLst>
            </a:pPr>
            <a:r>
              <a:rPr lang="en-US" altLang="ja-JP" sz="2400" b="1" dirty="0"/>
              <a:t>Secretary:</a:t>
            </a:r>
            <a:r>
              <a:rPr lang="en-US" altLang="ja-JP" sz="2400" dirty="0"/>
              <a:t> 	Takashi </a:t>
            </a:r>
            <a:r>
              <a:rPr lang="en-US" altLang="ja-JP" sz="2400" dirty="0" err="1"/>
              <a:t>KASUGA</a:t>
            </a:r>
            <a:r>
              <a:rPr lang="en-US" altLang="ja-JP" sz="2400" dirty="0"/>
              <a:t> (National Institute of Technology, Nagano College)</a:t>
            </a:r>
          </a:p>
          <a:p>
            <a:pPr lvl="1"/>
            <a:r>
              <a:rPr lang="en-US" altLang="ja-JP" sz="2400" b="1" dirty="0"/>
              <a:t>Treasurer:</a:t>
            </a:r>
            <a:r>
              <a:rPr lang="en-US" altLang="ja-JP" sz="2400" dirty="0"/>
              <a:t> 	 </a:t>
            </a:r>
            <a:r>
              <a:rPr lang="en-US" altLang="ja-JP" sz="2400" dirty="0" err="1"/>
              <a:t>Takehiro</a:t>
            </a:r>
            <a:r>
              <a:rPr lang="en-US" altLang="ja-JP" sz="2400" dirty="0"/>
              <a:t> MORIOKA (National Institute of Advanced Industrial Science    </a:t>
            </a:r>
          </a:p>
          <a:p>
            <a:pPr lvl="1" algn="r"/>
            <a:r>
              <a:rPr lang="en-US" altLang="ja-JP" sz="2400" dirty="0"/>
              <a:t>and Technology)</a:t>
            </a:r>
          </a:p>
          <a:p>
            <a:pPr lvl="1"/>
            <a:endParaRPr lang="en-US" altLang="ja-JP" dirty="0"/>
          </a:p>
          <a:p>
            <a:r>
              <a:rPr lang="en-US" sz="2800" dirty="0">
                <a:solidFill>
                  <a:srgbClr val="C00000"/>
                </a:solidFill>
              </a:rPr>
              <a:t>Number of members: </a:t>
            </a:r>
            <a:r>
              <a:rPr lang="en-US" sz="2800" dirty="0"/>
              <a:t> </a:t>
            </a:r>
          </a:p>
          <a:p>
            <a:r>
              <a:rPr lang="en-US" sz="2800" dirty="0"/>
              <a:t>        220 (2021, Including Sendai Chapter 21 )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graphicFrame>
        <p:nvGraphicFramePr>
          <p:cNvPr id="4" name="グラフ 3"/>
          <p:cNvGraphicFramePr>
            <a:graphicFrameLocks/>
          </p:cNvGraphicFramePr>
          <p:nvPr/>
        </p:nvGraphicFramePr>
        <p:xfrm>
          <a:off x="8669079" y="4278062"/>
          <a:ext cx="3398874" cy="2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グループ化 5"/>
          <p:cNvGrpSpPr/>
          <p:nvPr/>
        </p:nvGrpSpPr>
        <p:grpSpPr>
          <a:xfrm>
            <a:off x="8438147" y="75715"/>
            <a:ext cx="3159071" cy="2648669"/>
            <a:chOff x="8875313" y="75716"/>
            <a:chExt cx="2721905" cy="2268254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75313" y="75716"/>
              <a:ext cx="2721905" cy="2268254"/>
            </a:xfrm>
            <a:prstGeom prst="rect">
              <a:avLst/>
            </a:prstGeom>
          </p:spPr>
        </p:pic>
        <p:sp>
          <p:nvSpPr>
            <p:cNvPr id="10" name="楕円 9"/>
            <p:cNvSpPr/>
            <p:nvPr/>
          </p:nvSpPr>
          <p:spPr>
            <a:xfrm>
              <a:off x="10368516" y="1742037"/>
              <a:ext cx="45719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楕円 10"/>
            <p:cNvSpPr/>
            <p:nvPr/>
          </p:nvSpPr>
          <p:spPr>
            <a:xfrm>
              <a:off x="10631448" y="1385560"/>
              <a:ext cx="45719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0487874" y="1657945"/>
              <a:ext cx="6074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/>
                <a:t>Tokyo</a:t>
              </a:r>
              <a:endParaRPr kumimoji="1" lang="ja-JP" altLang="en-US" sz="1400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0677167" y="1341531"/>
              <a:ext cx="6735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/>
                <a:t>Sendai</a:t>
              </a:r>
              <a:endParaRPr kumimoji="1" lang="ja-JP" altLang="en-US" sz="1400" dirty="0"/>
            </a:p>
          </p:txBody>
        </p:sp>
      </p:grp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9866" y="3983479"/>
            <a:ext cx="4313166" cy="269011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1247140" y="457839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220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2201" y="10709"/>
            <a:ext cx="1360321" cy="1360321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6959" y="10709"/>
            <a:ext cx="1426323" cy="142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0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350292" y="974462"/>
            <a:ext cx="117370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ja-JP" sz="3200" dirty="0">
                <a:solidFill>
                  <a:srgbClr val="000000"/>
                </a:solidFill>
              </a:rPr>
              <a:t>Japan Joint/Sendai Chapter Annual Meeting (Dec. 2020)</a:t>
            </a:r>
          </a:p>
          <a:p>
            <a:pPr lvl="1"/>
            <a:endParaRPr lang="en-US" altLang="ja-JP" sz="3200" dirty="0">
              <a:solidFill>
                <a:srgbClr val="00000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ja-JP" sz="3200" dirty="0">
                <a:solidFill>
                  <a:srgbClr val="000000"/>
                </a:solidFill>
              </a:rPr>
              <a:t>Student Award 2020 (March 2021) </a:t>
            </a:r>
            <a:endParaRPr lang="ja-JP" altLang="en-US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altLang="ja-JP" sz="3200" dirty="0">
              <a:solidFill>
                <a:srgbClr val="00000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ja-JP" sz="3200" dirty="0">
                <a:solidFill>
                  <a:srgbClr val="000000"/>
                </a:solidFill>
              </a:rPr>
              <a:t>Technical Meetings</a:t>
            </a:r>
            <a:r>
              <a:rPr lang="ja-JP" altLang="en-US" sz="3200" dirty="0">
                <a:solidFill>
                  <a:srgbClr val="000000"/>
                </a:solidFill>
              </a:rPr>
              <a:t> </a:t>
            </a:r>
            <a:r>
              <a:rPr lang="en-US" altLang="ja-JP" sz="3200" dirty="0">
                <a:solidFill>
                  <a:srgbClr val="000000"/>
                </a:solidFill>
              </a:rPr>
              <a:t>(August 2020 - July 2021)</a:t>
            </a:r>
          </a:p>
          <a:p>
            <a:pPr lvl="1"/>
            <a:r>
              <a:rPr lang="en-US" altLang="ja-JP" sz="3200" dirty="0">
                <a:solidFill>
                  <a:srgbClr val="000000"/>
                </a:solidFill>
              </a:rPr>
              <a:t>    </a:t>
            </a:r>
            <a:r>
              <a:rPr lang="en-US" altLang="ja-JP" sz="3200" dirty="0">
                <a:solidFill>
                  <a:srgbClr val="FF0000"/>
                </a:solidFill>
              </a:rPr>
              <a:t>10 meetings </a:t>
            </a:r>
            <a:r>
              <a:rPr lang="en-US" altLang="ja-JP" sz="3200" dirty="0">
                <a:solidFill>
                  <a:srgbClr val="000000"/>
                </a:solidFill>
              </a:rPr>
              <a:t>in co-operation with meetings on EMC sponsored    </a:t>
            </a:r>
          </a:p>
          <a:p>
            <a:pPr lvl="1"/>
            <a:r>
              <a:rPr lang="en-US" altLang="ja-JP" sz="3200" dirty="0">
                <a:solidFill>
                  <a:srgbClr val="000000"/>
                </a:solidFill>
              </a:rPr>
              <a:t>    by </a:t>
            </a:r>
            <a:r>
              <a:rPr lang="en-US" altLang="ja-JP" sz="3200" dirty="0" err="1">
                <a:solidFill>
                  <a:srgbClr val="000000"/>
                </a:solidFill>
              </a:rPr>
              <a:t>EMCJ</a:t>
            </a:r>
            <a:r>
              <a:rPr lang="en-US" altLang="ja-JP" sz="3200" dirty="0">
                <a:solidFill>
                  <a:srgbClr val="000000"/>
                </a:solidFill>
              </a:rPr>
              <a:t> of  </a:t>
            </a:r>
            <a:r>
              <a:rPr lang="en-US" altLang="ja-JP" sz="3200" dirty="0" err="1">
                <a:solidFill>
                  <a:srgbClr val="000000"/>
                </a:solidFill>
              </a:rPr>
              <a:t>IEICE</a:t>
            </a:r>
            <a:r>
              <a:rPr lang="en-US" altLang="ja-JP" sz="3200" dirty="0">
                <a:solidFill>
                  <a:srgbClr val="000000"/>
                </a:solidFill>
              </a:rPr>
              <a:t>* Communications Society.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altLang="ja-JP" sz="3200" dirty="0">
              <a:solidFill>
                <a:srgbClr val="00000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ja-JP" sz="3200" dirty="0">
                <a:solidFill>
                  <a:srgbClr val="000000"/>
                </a:solidFill>
              </a:rPr>
              <a:t>Special Lecture by Distinguished Lecturer 2021  (will be in Oct.)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38927" y="175317"/>
            <a:ext cx="22749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/>
              <a:t>Activities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57389CE-9FD4-4DDF-9C92-61AE2D24970A}"/>
              </a:ext>
            </a:extLst>
          </p:cNvPr>
          <p:cNvSpPr txBox="1"/>
          <p:nvPr/>
        </p:nvSpPr>
        <p:spPr>
          <a:xfrm>
            <a:off x="2808622" y="4414520"/>
            <a:ext cx="971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*IEICE: The Institute of Electronics, Information Communication Engineers </a:t>
            </a:r>
          </a:p>
        </p:txBody>
      </p:sp>
    </p:spTree>
    <p:extLst>
      <p:ext uri="{BB962C8B-B14F-4D97-AF65-F5344CB8AC3E}">
        <p14:creationId xmlns:p14="http://schemas.microsoft.com/office/powerpoint/2010/main" val="387148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9B14-B398-894D-92FE-10AC19D55CC7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84184" y="191738"/>
            <a:ext cx="36772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/>
              <a:t>What is </a:t>
            </a:r>
            <a:r>
              <a:rPr lang="en-US" altLang="ja-JP" sz="4400" dirty="0" err="1"/>
              <a:t>EMCJ</a:t>
            </a:r>
            <a:r>
              <a:rPr lang="en-US" altLang="ja-JP" sz="4400" dirty="0"/>
              <a:t> ?</a:t>
            </a:r>
          </a:p>
        </p:txBody>
      </p:sp>
      <p:grpSp>
        <p:nvGrpSpPr>
          <p:cNvPr id="7" name="グループ化 6"/>
          <p:cNvGrpSpPr/>
          <p:nvPr/>
        </p:nvGrpSpPr>
        <p:grpSpPr>
          <a:xfrm>
            <a:off x="222856" y="1106100"/>
            <a:ext cx="5945715" cy="4104530"/>
            <a:chOff x="687313" y="1294785"/>
            <a:chExt cx="6468230" cy="4104530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7313" y="1294785"/>
              <a:ext cx="6468230" cy="4104530"/>
            </a:xfrm>
            <a:prstGeom prst="rect">
              <a:avLst/>
            </a:prstGeom>
          </p:spPr>
        </p:pic>
        <p:sp>
          <p:nvSpPr>
            <p:cNvPr id="5" name="正方形/長方形 4"/>
            <p:cNvSpPr/>
            <p:nvPr/>
          </p:nvSpPr>
          <p:spPr>
            <a:xfrm>
              <a:off x="687313" y="1294785"/>
              <a:ext cx="6468230" cy="410453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084" y="1410899"/>
            <a:ext cx="5466503" cy="4728644"/>
          </a:xfrm>
          <a:prstGeom prst="rect">
            <a:avLst/>
          </a:prstGeom>
        </p:spPr>
      </p:pic>
      <p:sp>
        <p:nvSpPr>
          <p:cNvPr id="6" name="正方形/長方形 5">
            <a:hlinkClick r:id="rId4"/>
          </p:cNvPr>
          <p:cNvSpPr/>
          <p:nvPr/>
        </p:nvSpPr>
        <p:spPr>
          <a:xfrm>
            <a:off x="1716992" y="5210630"/>
            <a:ext cx="459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hlinkClick r:id="rId4"/>
              </a:rPr>
              <a:t>https://www.ieice.org/cs/emcj/Eng/index.html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5358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932991" y="401054"/>
            <a:ext cx="4764505" cy="1074821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Annual chapter meeting</a:t>
            </a:r>
            <a:endParaRPr kumimoji="1" lang="ja-JP" altLang="en-US" sz="28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kumimoji="1" lang="en-US" altLang="ja-JP" sz="28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Japan Joint /Sendai Chapters</a:t>
            </a:r>
            <a:endParaRPr kumimoji="1" lang="ja-JP" altLang="en-US" sz="28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45F3DB8-BE8D-4563-BCD5-D6C4DEC0816E}"/>
              </a:ext>
            </a:extLst>
          </p:cNvPr>
          <p:cNvSpPr/>
          <p:nvPr/>
        </p:nvSpPr>
        <p:spPr>
          <a:xfrm>
            <a:off x="1061328" y="1685049"/>
            <a:ext cx="49641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1" indent="-177800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rgbClr val="000000"/>
                </a:solidFill>
              </a:rPr>
              <a:t>DATE: Dec. 10, 2020</a:t>
            </a:r>
          </a:p>
          <a:p>
            <a:pPr marL="273050" lvl="1" indent="-177800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rgbClr val="000000"/>
                </a:solidFill>
              </a:rPr>
              <a:t>PLACE: Web meeting (</a:t>
            </a:r>
            <a:r>
              <a:rPr lang="en-US" altLang="ja-JP" sz="2400" dirty="0" err="1">
                <a:solidFill>
                  <a:srgbClr val="000000"/>
                </a:solidFill>
              </a:rPr>
              <a:t>WebEX</a:t>
            </a:r>
            <a:r>
              <a:rPr lang="en-US" altLang="ja-JP" sz="2400" dirty="0">
                <a:solidFill>
                  <a:srgbClr val="000000"/>
                </a:solidFill>
              </a:rPr>
              <a:t>) </a:t>
            </a:r>
          </a:p>
          <a:p>
            <a:pPr marL="273050" lvl="1" indent="-177800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rgbClr val="000000"/>
                </a:solidFill>
              </a:rPr>
              <a:t>Title: 5 Lectures &amp; discussions</a:t>
            </a:r>
            <a:endParaRPr lang="en-US" altLang="ja-JP" sz="2400" dirty="0"/>
          </a:p>
          <a:p>
            <a:pPr marL="273050" lvl="1" indent="-177800">
              <a:buFont typeface="Arial" panose="020B0604020202020204" pitchFamily="34" charset="0"/>
              <a:buChar char="•"/>
            </a:pPr>
            <a:r>
              <a:rPr lang="en-US" altLang="ja-JP" sz="2400" dirty="0"/>
              <a:t>Attendees: 32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6994358" y="409077"/>
            <a:ext cx="4764505" cy="1074821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IEEE Fellow Lecture</a:t>
            </a:r>
          </a:p>
          <a:p>
            <a:pPr algn="ctr"/>
            <a:r>
              <a:rPr kumimoji="1" lang="en-US" altLang="ja-JP" sz="28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TBD in 2021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429" y="3286489"/>
            <a:ext cx="2954327" cy="2617056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2959429" y="3235908"/>
            <a:ext cx="3048686" cy="2824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45F3DB8-BE8D-4563-BCD5-D6C4DEC0816E}"/>
              </a:ext>
            </a:extLst>
          </p:cNvPr>
          <p:cNvSpPr/>
          <p:nvPr/>
        </p:nvSpPr>
        <p:spPr>
          <a:xfrm>
            <a:off x="6626246" y="1630998"/>
            <a:ext cx="55657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1" indent="-177800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rgbClr val="000000"/>
                </a:solidFill>
              </a:rPr>
              <a:t>DATE: Dec. 18, 2019</a:t>
            </a:r>
          </a:p>
          <a:p>
            <a:pPr marL="273050" lvl="1" indent="-177800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rgbClr val="000000"/>
                </a:solidFill>
              </a:rPr>
              <a:t>PLACE: Tokyo </a:t>
            </a:r>
            <a:r>
              <a:rPr lang="en-US" altLang="ja-JP" dirty="0">
                <a:solidFill>
                  <a:srgbClr val="000000"/>
                </a:solidFill>
              </a:rPr>
              <a:t>(NTT R&amp;D Center)</a:t>
            </a:r>
          </a:p>
          <a:p>
            <a:pPr marL="273050" lvl="1" indent="-177800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rgbClr val="000000"/>
                </a:solidFill>
              </a:rPr>
              <a:t>Title: Study on Lightning Electromagnetic   </a:t>
            </a:r>
          </a:p>
          <a:p>
            <a:pPr marL="95250" lvl="1"/>
            <a:r>
              <a:rPr lang="en-US" altLang="ja-JP" sz="2400" dirty="0">
                <a:solidFill>
                  <a:srgbClr val="000000"/>
                </a:solidFill>
              </a:rPr>
              <a:t>             Field Pulse Surge by prof. Baba. </a:t>
            </a:r>
            <a:endParaRPr lang="en-US" altLang="ja-JP" sz="2400" dirty="0"/>
          </a:p>
          <a:p>
            <a:pPr marL="273050" lvl="1" indent="-177800">
              <a:buFont typeface="Arial" panose="020B0604020202020204" pitchFamily="34" charset="0"/>
              <a:buChar char="•"/>
            </a:pPr>
            <a:r>
              <a:rPr lang="en-US" altLang="ja-JP" sz="2400" dirty="0"/>
              <a:t>Attendees: 30</a:t>
            </a: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524" y="3375535"/>
            <a:ext cx="3127056" cy="235515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3352" y="3782014"/>
            <a:ext cx="1086803" cy="1726099"/>
          </a:xfrm>
          <a:prstGeom prst="rect">
            <a:avLst/>
          </a:prstGeom>
        </p:spPr>
      </p:pic>
      <p:pic>
        <p:nvPicPr>
          <p:cNvPr id="16" name="図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076" y="4625798"/>
            <a:ext cx="1183276" cy="127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額縁 2"/>
          <p:cNvSpPr/>
          <p:nvPr/>
        </p:nvSpPr>
        <p:spPr>
          <a:xfrm>
            <a:off x="729484" y="5114517"/>
            <a:ext cx="10954516" cy="1288251"/>
          </a:xfrm>
          <a:prstGeom prst="bevel">
            <a:avLst>
              <a:gd name="adj" fmla="val 3388"/>
            </a:avLst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Bef>
                <a:spcPts val="600"/>
              </a:spcBef>
            </a:pPr>
            <a:endParaRPr kumimoji="1" lang="en-US" altLang="ja-JP" sz="3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sz="2400" dirty="0">
                <a:solidFill>
                  <a:schemeClr val="tx1"/>
                </a:solidFill>
              </a:rPr>
              <a:t>Purpose:        To motivate students, and increase of young members</a:t>
            </a:r>
          </a:p>
          <a:p>
            <a:pPr marL="268288" indent="-268288">
              <a:buFont typeface="Wingdings" panose="05000000000000000000" pitchFamily="2" charset="2"/>
              <a:buChar char="Ø"/>
            </a:pPr>
            <a:r>
              <a:rPr lang="en-US" altLang="ja-JP" sz="2400" dirty="0">
                <a:solidFill>
                  <a:schemeClr val="tx1"/>
                </a:solidFill>
              </a:rPr>
              <a:t>Recognition: A young student who made the most excellent presentation at the     </a:t>
            </a:r>
          </a:p>
          <a:p>
            <a:r>
              <a:rPr lang="en-US" altLang="ja-JP" sz="2400" dirty="0">
                <a:solidFill>
                  <a:schemeClr val="tx1"/>
                </a:solidFill>
              </a:rPr>
              <a:t>                            sponsored or co-sponsored technical meetings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213812" y="4558765"/>
            <a:ext cx="8334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The </a:t>
            </a:r>
            <a:r>
              <a:rPr kumimoji="1" lang="en-US" altLang="ja-JP" sz="2800" dirty="0">
                <a:solidFill>
                  <a:srgbClr val="FF0000"/>
                </a:solidFill>
              </a:rPr>
              <a:t>4th</a:t>
            </a:r>
            <a:r>
              <a:rPr kumimoji="1" lang="ja-JP" altLang="en-US" sz="2800" dirty="0"/>
              <a:t> </a:t>
            </a:r>
            <a:r>
              <a:rPr kumimoji="1" lang="en-US" altLang="ja-JP" sz="2800" dirty="0"/>
              <a:t>prize</a:t>
            </a:r>
            <a:r>
              <a:rPr kumimoji="1" lang="ja-JP" altLang="en-US" sz="2800" dirty="0"/>
              <a:t> </a:t>
            </a:r>
            <a:r>
              <a:rPr kumimoji="1" lang="en-US" altLang="ja-JP" sz="2800" dirty="0"/>
              <a:t>ceremony was held on March</a:t>
            </a:r>
            <a:r>
              <a:rPr kumimoji="1" lang="ja-JP" altLang="en-US" sz="2800" dirty="0"/>
              <a:t> </a:t>
            </a:r>
            <a:r>
              <a:rPr kumimoji="1" lang="en-US" altLang="ja-JP" sz="2800" dirty="0"/>
              <a:t>10,</a:t>
            </a:r>
            <a:r>
              <a:rPr kumimoji="1" lang="ja-JP" altLang="en-US" sz="2800" dirty="0"/>
              <a:t> </a:t>
            </a:r>
            <a:r>
              <a:rPr kumimoji="1" lang="en-US" altLang="ja-JP" sz="2800" dirty="0"/>
              <a:t>2021</a:t>
            </a:r>
          </a:p>
        </p:txBody>
      </p:sp>
      <p:sp>
        <p:nvSpPr>
          <p:cNvPr id="8" name="上リボン 7"/>
          <p:cNvSpPr/>
          <p:nvPr/>
        </p:nvSpPr>
        <p:spPr>
          <a:xfrm>
            <a:off x="2900217" y="293391"/>
            <a:ext cx="6650181" cy="825660"/>
          </a:xfrm>
          <a:prstGeom prst="ribbon2">
            <a:avLst>
              <a:gd name="adj1" fmla="val 16667"/>
              <a:gd name="adj2" fmla="val 715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dirty="0"/>
              <a:t>Student Award</a:t>
            </a:r>
            <a:endParaRPr kumimoji="1" lang="ja-JP" altLang="en-US" sz="36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895" y="3103035"/>
            <a:ext cx="2869633" cy="135452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308045" y="1311112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Winner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719" y="1311939"/>
            <a:ext cx="4667417" cy="3214294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3722583" y="2648641"/>
            <a:ext cx="1776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Award ceremony</a:t>
            </a:r>
            <a:endParaRPr kumimoji="1" lang="ja-JP" altLang="en-US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34" y="1694726"/>
            <a:ext cx="2219070" cy="27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3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3E3E642-04F6-4FC2-BDCA-3C0CA5423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5558" y="1020820"/>
            <a:ext cx="7780421" cy="1655762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/>
              <a:t>Kimihiro</a:t>
            </a:r>
            <a:r>
              <a:rPr lang="en-US" sz="2800" dirty="0"/>
              <a:t> Tajima, Chair</a:t>
            </a:r>
          </a:p>
          <a:p>
            <a:pPr algn="l"/>
            <a:r>
              <a:rPr lang="en-US" sz="2800" dirty="0"/>
              <a:t>EMC center, NTT Advanced Technology Corporation,</a:t>
            </a:r>
          </a:p>
          <a:p>
            <a:pPr algn="l"/>
            <a:r>
              <a:rPr lang="en-US" sz="2800" dirty="0"/>
              <a:t>kimihiro.tajima@ntt-at.co.jp</a:t>
            </a:r>
          </a:p>
          <a:p>
            <a:pPr algn="l"/>
            <a:endParaRPr 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84948" y="14896"/>
            <a:ext cx="19566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/>
              <a:t>Contact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50" y="895408"/>
            <a:ext cx="2167439" cy="1602020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2375274" y="3249254"/>
            <a:ext cx="2863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>
                <a:solidFill>
                  <a:srgbClr val="0066CC"/>
                </a:solidFill>
              </a:rPr>
              <a:t>Defeat Corona</a:t>
            </a:r>
            <a:r>
              <a:rPr lang="ja-JP" altLang="en-US" sz="2800" dirty="0">
                <a:solidFill>
                  <a:srgbClr val="0066CC"/>
                </a:solidFill>
              </a:rPr>
              <a:t> </a:t>
            </a:r>
            <a:r>
              <a:rPr lang="en-US" altLang="ja-JP" sz="2800" dirty="0">
                <a:solidFill>
                  <a:srgbClr val="0066CC"/>
                </a:solidFill>
              </a:rPr>
              <a:t>!!</a:t>
            </a:r>
            <a:endParaRPr lang="ja-JP" altLang="en-US" sz="2800" dirty="0">
              <a:solidFill>
                <a:srgbClr val="0066CC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4455" y="4718045"/>
            <a:ext cx="1265491" cy="94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8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314</Words>
  <Application>Microsoft Office PowerPoint</Application>
  <PresentationFormat>ワイド画面</PresentationFormat>
  <Paragraphs>54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Office Theme</vt:lpstr>
      <vt:lpstr>Custom Design</vt:lpstr>
      <vt:lpstr>Japan Joint Chapter Repot  Aug.2020-July 2021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Christy Moeller</dc:creator>
  <cp:lastModifiedBy>TAJIMA</cp:lastModifiedBy>
  <cp:revision>41</cp:revision>
  <dcterms:created xsi:type="dcterms:W3CDTF">2018-09-01T00:56:34Z</dcterms:created>
  <dcterms:modified xsi:type="dcterms:W3CDTF">2025-05-20T17:12:23Z</dcterms:modified>
</cp:coreProperties>
</file>